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6"/>
    <p:sldMasterId id="2147483676" r:id="rId7"/>
    <p:sldMasterId id="2147483691" r:id="rId8"/>
    <p:sldMasterId id="2147483704" r:id="rId9"/>
  </p:sldMasterIdLst>
  <p:notesMasterIdLst>
    <p:notesMasterId r:id="rId44"/>
  </p:notesMasterIdLst>
  <p:handoutMasterIdLst>
    <p:handoutMasterId r:id="rId45"/>
  </p:handoutMasterIdLst>
  <p:sldIdLst>
    <p:sldId id="267" r:id="rId10"/>
    <p:sldId id="256" r:id="rId11"/>
    <p:sldId id="268" r:id="rId12"/>
    <p:sldId id="272" r:id="rId13"/>
    <p:sldId id="277" r:id="rId14"/>
    <p:sldId id="278" r:id="rId15"/>
    <p:sldId id="279" r:id="rId16"/>
    <p:sldId id="283" r:id="rId17"/>
    <p:sldId id="285" r:id="rId18"/>
    <p:sldId id="282" r:id="rId19"/>
    <p:sldId id="289" r:id="rId20"/>
    <p:sldId id="275" r:id="rId21"/>
    <p:sldId id="298" r:id="rId22"/>
    <p:sldId id="281" r:id="rId23"/>
    <p:sldId id="284" r:id="rId24"/>
    <p:sldId id="290" r:id="rId25"/>
    <p:sldId id="287" r:id="rId26"/>
    <p:sldId id="291" r:id="rId27"/>
    <p:sldId id="296" r:id="rId28"/>
    <p:sldId id="297" r:id="rId29"/>
    <p:sldId id="301" r:id="rId30"/>
    <p:sldId id="293" r:id="rId31"/>
    <p:sldId id="302" r:id="rId32"/>
    <p:sldId id="303" r:id="rId33"/>
    <p:sldId id="295" r:id="rId34"/>
    <p:sldId id="273" r:id="rId35"/>
    <p:sldId id="294" r:id="rId36"/>
    <p:sldId id="306" r:id="rId37"/>
    <p:sldId id="300" r:id="rId38"/>
    <p:sldId id="304" r:id="rId39"/>
    <p:sldId id="305" r:id="rId40"/>
    <p:sldId id="280" r:id="rId41"/>
    <p:sldId id="266" r:id="rId42"/>
    <p:sldId id="28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5" autoAdjust="0"/>
    <p:restoredTop sz="57751" autoAdjust="0"/>
  </p:normalViewPr>
  <p:slideViewPr>
    <p:cSldViewPr snapToGrid="0">
      <p:cViewPr varScale="1">
        <p:scale>
          <a:sx n="63" d="100"/>
          <a:sy n="63" d="100"/>
        </p:scale>
        <p:origin x="24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4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E7678-06AD-400A-897A-A7621F129EE9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62CFB-D9A9-4B1F-8FB8-786F498F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51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F5AE3-F23C-4A26-A920-797EF6CC649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F14A7-E58F-46E6-8064-ACD9EA15B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2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Prezentację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swoją chciałbym zacząć od pewnej ponurej historii...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Był to zimowy wieczór. Za oknem latarnie sodowe oświetlają pusty parking. Biuro już niemal całkiem opustoszało. Nadal pracuje jednak ona – piękna, ambitna i niezawodna. Potrafiąca sprostać wszelkim problemom. Każdy na jej widok przepełniał się zachwytem. Jest idealna, perfekcyjna...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Robi się, co raz później. Ona jeszcze nie wie, że zanim zegar wybije dwunastą, stanie się coś strasznego.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pokoju wchodzi on. Z wyrazu jego twarzy da się odczytać złe zamiary. Wie, że są sami. Wie, że o jego odrażającym czynie nikt się nie dowie. Z parszywym uśmiechem patrzy na nią... by nagłym ruchem chwycić za myszkę i włożyć pendrive do portu USB. W całym biurze da się słyszeć ten obleśny śmiech, gdy kopiuję aplikację z licencją jednostanowiskową na kolejne maszyny. Ona była bezbronna.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Piękna aplikacja została zbrukana. Już nic nie będzie takie jak kiedyś.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Można jednak dało się tego uniknąć. Można było się zabezpieczyć.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 historia uczy, że aplikację też trzeba bronić przed nikczemnikami. Uzbrajać w nowoczesną formę opaski syryjskiej.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8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UUID jest intensywnie wykorzystywany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przez system Windows.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Każdorazowo przy instalacji tego systemu, generowany jest tak zwany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GUID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jest on zapisywany w rejestrze systemowy. S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tatystycznie rzecz biorąc jest to unikatowy identyfikator systemu („instalacji” systemu).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Mogłoby się wydawać, że jest to fajne rozwiązanie ponieważ nie zależy od komponentów systemu, więc można je swobodnie wymieniać. Natomiast przeinstalowanie systemu i tak wymaga ustawienie całego systemu, a w tym przeinstalowanie naszych aplikacji, zatem wygenerowanie nowego identyfikatora może być w tym przypadku zrozumiałe.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Tę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metodę poleca autor artykułu widniejącego w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stopce tej planszy: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</a:t>
            </a:r>
            <a:r>
              <a:rPr lang="pl-PL" sz="120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dirty="0">
                <a:solidFill>
                  <a:schemeClr val="bg1"/>
                </a:solidFill>
              </a:rPr>
              <a:t>he</a:t>
            </a:r>
            <a:r>
              <a:rPr lang="pl-PL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best</a:t>
            </a:r>
            <a:r>
              <a:rPr lang="pl-PL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way</a:t>
            </a:r>
            <a:r>
              <a:rPr lang="pl-PL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to</a:t>
            </a:r>
            <a:r>
              <a:rPr lang="pl-PL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uniquely</a:t>
            </a:r>
            <a:r>
              <a:rPr lang="pl-PL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identify</a:t>
            </a:r>
            <a:r>
              <a:rPr lang="pl-PL" sz="1200" baseline="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a</a:t>
            </a:r>
            <a:r>
              <a:rPr lang="pl-PL" sz="1200" baseline="0" dirty="0">
                <a:solidFill>
                  <a:schemeClr val="bg1"/>
                </a:solidFill>
              </a:rPr>
              <a:t> W</a:t>
            </a:r>
            <a:r>
              <a:rPr lang="en-US" sz="1200" dirty="0" err="1">
                <a:solidFill>
                  <a:schemeClr val="bg1"/>
                </a:solidFill>
              </a:rPr>
              <a:t>indows</a:t>
            </a:r>
            <a:r>
              <a:rPr lang="pl-PL" sz="12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machine</a:t>
            </a:r>
            <a:r>
              <a:rPr lang="pl-PL" sz="1200" dirty="0">
                <a:solidFill>
                  <a:schemeClr val="bg1"/>
                </a:solidFill>
              </a:rPr>
              <a:t>”. Wygląda na to, że ten artykuł powiódł już kilka osób w złym kierunku, a w tym i mnie. G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 o tym przeczytałem byłem mocno rozentuzjazmowany. Jednak później zacząłem grzebać głębiej aż natknąłem się na taki wpis ze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Generalnie trudno jest znaleźć konkretne informacje na temat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MachineGUID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ale można znaleźć za to kilka wątków na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Stacku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które deprecjonują to rozwiązanie. 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Alternatywnie można odczytać (np.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WMICiem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datę instalacji systemu, która jest stosunkowo unikatowa gdyż zwracana jest z dokładnością do sekund. Informacja ta zapisywana jest w rejestrze systemowym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HKEY_LOCAL_MACHINE\SOFTWARE\Microsoft\Windows NT\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CurrentVersion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InstallDate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 to jest problem.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Trzeba sobie uświadomić, że poleganie na identyfikatorach zapisywanych w rejestrze systemowym, nie zda egzaminu w rozpatrywanym zastosowaniu, ponieważ taki rejestr zawsze ktoś będzie mógł zmodyfikować (np. skopiować na nową maszynę i używać z wcześniej wygenerowanym kluczem licencyjnym).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Musimy więc odrzucić to rozwiązanie i zasmucić „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-Panda”...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Spróbujmy zatem odszukać UUID,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który jest zapisany w jakiejś pamięci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read-only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Windows umożliwia odczytywanie wielu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różnych identyfikatorów komponentów systemowych. Wśród nich jest na przykład UUID „systemu komputerowego”, zapisywany w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SMBIOSie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Aby w mig go odczytać należy użyć WMIC (Windows Management Instrumentation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-Line). Jest to proste konsolowe narzędzie przy pomocy którego można odczytywać mnóstwo informacji.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odczyt tego identyfikatora, z wykorzystaniem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WMICa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wygląda tak...</a:t>
            </a:r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rozwiązanie w moim mniemaniu jest niemal idealne. Problem jest jednak taki, że czasami producent płyty głównej nie wykorzystuje tego identyfikatora... i pole to pozostawia puste.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Żeby nie było, że korzystam z jakichś nierzetelnych blogów, to tutaj załączam fragment specyfikacji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SMBIOSa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który w szczegółach opisuje ten identyfikator.</a:t>
            </a:r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 Panda jest nadal smutna...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Specyfikacja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SMBIOSu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stanowi dobry punkt odniesienia jeżeli faktycznie szukamy unikatowych identyfikatorów komponentów systemu.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Przygotowana przez Distributed Management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Force –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grupę handlową z sektora oprogramowania komputerowego, działającą na rzecz uproszczenia zarządzania systemami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komputerowymi – opisuje standardowe pola System Management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BIOSu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DMTF przygotowało również standardowy interfejs dla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SMBIOSu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 którego korzysta system operacyjny.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dirty="0"/>
              <a:t>W dokumencie tym można odnaleźć następujące identyfikatory...</a:t>
            </a:r>
          </a:p>
          <a:p>
            <a:r>
              <a:rPr lang="pl-PL" sz="1200" dirty="0"/>
              <a:t>System Information Serial </a:t>
            </a:r>
            <a:r>
              <a:rPr lang="pl-PL" sz="1200" dirty="0" err="1"/>
              <a:t>Number</a:t>
            </a:r>
            <a:endParaRPr lang="pl-PL" sz="1200" dirty="0"/>
          </a:p>
          <a:p>
            <a:r>
              <a:rPr lang="pl-PL" sz="1200" dirty="0"/>
              <a:t>WMIC BIOS Get </a:t>
            </a:r>
            <a:r>
              <a:rPr lang="pl-PL" sz="1200" dirty="0" err="1"/>
              <a:t>SerialNumber</a:t>
            </a:r>
            <a:r>
              <a:rPr lang="pl-PL" sz="1200" dirty="0"/>
              <a:t> (nie jestem pewny czy to jest dokładnie to)</a:t>
            </a:r>
          </a:p>
          <a:p>
            <a:endParaRPr lang="pl-PL" sz="1200" dirty="0"/>
          </a:p>
          <a:p>
            <a:r>
              <a:rPr lang="en-US" sz="1200" dirty="0"/>
              <a:t>Processor Information</a:t>
            </a:r>
            <a:r>
              <a:rPr lang="pl-PL" sz="1200" dirty="0"/>
              <a:t> Serial Numer</a:t>
            </a:r>
          </a:p>
          <a:p>
            <a:r>
              <a:rPr lang="pl-PL" sz="1200" dirty="0"/>
              <a:t>WMIC CPU Get </a:t>
            </a:r>
            <a:r>
              <a:rPr lang="pl-PL" sz="1200" dirty="0" err="1"/>
              <a:t>SerialNumber</a:t>
            </a:r>
            <a:r>
              <a:rPr lang="pl-PL" sz="1200" dirty="0"/>
              <a:t> (nie zawsze działa, zależy od wersji OS)</a:t>
            </a:r>
          </a:p>
          <a:p>
            <a:endParaRPr lang="pl-PL" sz="1200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dirty="0"/>
              <a:t>System Board CT = System Board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Commodity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endParaRPr lang="pl-PL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Mając przestudiowaną tę specyfikację można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poczuć się odrobinę bezpieczniej poszukując odpowiednich identyfikatorów.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Spróbujmy w takim razie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popularnej techniki opartej na numerach seryjnych dysków twardych. Specyfikacja mówi, że „normlanie” nie można zmienić tego numeru. 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Teoretycznie każdy dysk powinien mieć zatem unikalny numer seryjny, pytanie tylko czy każdy producent dysków zapisuje ten parametr w swoich produktach.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każdym razie odczyt tego parametru można zrobić przy pomocy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WMICa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LabVIEW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wygląda tak...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Polecenie zwróci numery seryjne wszystkich dysków twardych.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 jest trochę rozbudowany, ze względu na pewne problemy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WMICa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Microsoft udostępnił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hotfix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rozwiązujący ten problem ale nie oznacza to, że każda maszyna ten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fix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posiada.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Jako</a:t>
            </a:r>
            <a:r>
              <a:rPr lang="pl-PL" baseline="0" dirty="0"/>
              <a:t> dygresję podam, że podobna technika jest sugerowana przez NI w systemach opartych na kontrolerach </a:t>
            </a:r>
            <a:r>
              <a:rPr lang="pl-PL" baseline="0" dirty="0" err="1"/>
              <a:t>CompactRIO</a:t>
            </a:r>
            <a:r>
              <a:rPr lang="pl-PL" baseline="0" dirty="0"/>
              <a:t>. By odczytać identyfikatory takiego systemu należy użyć komponentu o nazwie </a:t>
            </a:r>
            <a:r>
              <a:rPr lang="pl-PL" baseline="0" dirty="0" err="1"/>
              <a:t>CompactRIO</a:t>
            </a:r>
            <a:r>
              <a:rPr lang="pl-PL" baseline="0" dirty="0"/>
              <a:t> Information (CRI).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Jeżeli</a:t>
            </a:r>
            <a:r>
              <a:rPr lang="pl-PL" baseline="0" dirty="0"/>
              <a:t> nie chcemy samodzielnie zajmować się identyfikacją maszyny, można skorzystać z mechanizmu, z którego korzysta NI </a:t>
            </a:r>
            <a:r>
              <a:rPr lang="pl-PL" baseline="0" dirty="0" err="1"/>
              <a:t>Licence</a:t>
            </a:r>
            <a:r>
              <a:rPr lang="pl-PL" baseline="0" dirty="0"/>
              <a:t> Manager.</a:t>
            </a:r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/>
              <a:t>W tym celu należy po prostu wywołać plik </a:t>
            </a:r>
            <a:r>
              <a:rPr lang="en-US" dirty="0"/>
              <a:t>generateComputerId.exe</a:t>
            </a:r>
            <a:r>
              <a:rPr lang="pl-PL" dirty="0"/>
              <a:t> znajdujący</a:t>
            </a:r>
            <a:r>
              <a:rPr lang="pl-PL" baseline="0" dirty="0"/>
              <a:t> w się pod adresem wyświetlonym na planszy. Oczywiście należy się wcześniej upewnić czy i gdzie on jest. W zaprezentowanym rozwiązaniu lokalizację folderu &lt;</a:t>
            </a:r>
            <a:r>
              <a:rPr lang="pl-PL" baseline="0" dirty="0" err="1"/>
              <a:t>National</a:t>
            </a:r>
            <a:r>
              <a:rPr lang="pl-PL" baseline="0" dirty="0"/>
              <a:t> Instruments&gt; odnajduje się na podstawie ścieżki symbolicznej do folderu vi.lib. Taki sposób zadziała jeżeli zainstalowane jest </a:t>
            </a:r>
            <a:r>
              <a:rPr lang="pl-PL" baseline="0" dirty="0" err="1"/>
              <a:t>LabVIEW</a:t>
            </a:r>
            <a:r>
              <a:rPr lang="pl-PL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Zaprezentowany </a:t>
            </a:r>
            <a:r>
              <a:rPr lang="pl-PL" dirty="0" err="1"/>
              <a:t>subVI</a:t>
            </a:r>
            <a:r>
              <a:rPr lang="pl-PL" dirty="0"/>
              <a:t> zwraca również</a:t>
            </a:r>
            <a:r>
              <a:rPr lang="pl-PL" baseline="0" dirty="0"/>
              <a:t> nazwę komputera przy pomocy</a:t>
            </a:r>
            <a:r>
              <a:rPr lang="pl-PL" dirty="0"/>
              <a:t> „</a:t>
            </a:r>
            <a:r>
              <a:rPr lang="en-US" dirty="0"/>
              <a:t>String To IP</a:t>
            </a:r>
            <a:r>
              <a:rPr lang="pl-PL" dirty="0"/>
              <a:t>” i „IP To String”.</a:t>
            </a:r>
            <a:endParaRPr lang="en-US" dirty="0"/>
          </a:p>
          <a:p>
            <a:endParaRPr lang="pl-PL" dirty="0"/>
          </a:p>
          <a:p>
            <a:r>
              <a:rPr lang="pl-PL" dirty="0"/>
              <a:t>Identyfikator</a:t>
            </a:r>
            <a:r>
              <a:rPr lang="pl-PL" baseline="0" dirty="0"/>
              <a:t> NI </a:t>
            </a:r>
            <a:r>
              <a:rPr lang="pl-PL" baseline="0" dirty="0" err="1"/>
              <a:t>Licence</a:t>
            </a:r>
            <a:r>
              <a:rPr lang="pl-PL" baseline="0" dirty="0"/>
              <a:t> Managera tworzony jest na podstawie adresu MAC adaptera </a:t>
            </a:r>
            <a:r>
              <a:rPr lang="pl-PL" baseline="0" dirty="0" err="1"/>
              <a:t>ethernetowego</a:t>
            </a:r>
            <a:r>
              <a:rPr lang="pl-PL" baseline="0" dirty="0"/>
              <a:t>, a w niektórych przypadkach na podstawie numeru seryjnego dysku twardego. </a:t>
            </a:r>
            <a:endParaRPr lang="pl-PL" dirty="0"/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tym jakie cyrki potrafi robić ten manager z powodu korzystania z adresu MAC można sobie poczytać na forum NI: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http://forums.ni.com/t5/LabVIEW/What-could-change-the-Computer-ID-used-for-the-licenses-in-NI/m-p/2154396#M695259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5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Podsumujmy</a:t>
            </a:r>
            <a:r>
              <a:rPr lang="pl-PL" baseline="0" dirty="0"/>
              <a:t> sobie sposoby identyfikacji maszyny.</a:t>
            </a:r>
          </a:p>
          <a:p>
            <a:endParaRPr lang="pl-PL" baseline="0" dirty="0"/>
          </a:p>
          <a:p>
            <a:r>
              <a:rPr lang="pl-PL" dirty="0"/>
              <a:t>Identyfikacja na podstawie </a:t>
            </a:r>
            <a:r>
              <a:rPr lang="pl-PL" dirty="0" err="1"/>
              <a:t>MACa</a:t>
            </a:r>
            <a:r>
              <a:rPr lang="pl-PL" dirty="0"/>
              <a:t> jest raczej odradza</a:t>
            </a:r>
            <a:r>
              <a:rPr lang="pl-PL" baseline="0" dirty="0"/>
              <a:t> ponieważ łatwo go nadpisać w systemie oraz, jak pokazuje NI </a:t>
            </a:r>
            <a:r>
              <a:rPr lang="pl-PL" baseline="0" dirty="0" err="1"/>
              <a:t>Licence</a:t>
            </a:r>
            <a:r>
              <a:rPr lang="pl-PL" baseline="0" dirty="0"/>
              <a:t> Manager, nie trudno o samowolną zmianę tego adresu, co powoduje trochę zamieszania.</a:t>
            </a:r>
          </a:p>
          <a:p>
            <a:endParaRPr lang="pl-PL" baseline="0" dirty="0"/>
          </a:p>
          <a:p>
            <a:r>
              <a:rPr lang="pl-PL" baseline="0" dirty="0"/>
              <a:t>Machine GUID mógłby być dobry rozwiązaniem. Zależy on od instalacji systemu, czyli niejako jest powiązany z systemem operacyjnym, a nie sprzętem. Niestety jest on zapisywany w rejestrze systemowy, a wszystkie identyfikatory maszyny, które są zapisywane w taki sposób, nie zdadzą egzaminu gdyż zawsze jakiś super </a:t>
            </a:r>
            <a:r>
              <a:rPr lang="pl-PL" baseline="0" dirty="0" err="1"/>
              <a:t>user</a:t>
            </a:r>
            <a:r>
              <a:rPr lang="pl-PL" baseline="0" dirty="0"/>
              <a:t> będzie mógł przy nich gmerać. Prawdopodobnie nie jest możliwa natywna technika jednoznacznej identyfikacji systemu powiązana z instalacją systemu.</a:t>
            </a:r>
          </a:p>
          <a:p>
            <a:endParaRPr lang="pl-PL" baseline="0" dirty="0"/>
          </a:p>
          <a:p>
            <a:r>
              <a:rPr lang="pl-PL" baseline="0" dirty="0"/>
              <a:t>UUID płyty głównej jest dobrym rozwiązaniem, pod warunkiem, że wymusimy w jakiś sposób, że nasze aplikacje będą zawsze pracować na maszynach z unikatowo oznaczonymi płytami głównymi. </a:t>
            </a:r>
          </a:p>
          <a:p>
            <a:endParaRPr lang="pl-PL" baseline="0" dirty="0"/>
          </a:p>
          <a:p>
            <a:r>
              <a:rPr lang="pl-PL" baseline="0" dirty="0"/>
              <a:t>Można zastosować rozwiązanie, które będzie łączyć identyfikatory kilku komponentów systemu, minimalizując ryzyko tego, że któryś z komponentów nie został odpowiednio oznakowany przez producenta. Ogólnie rozwiązania bazujące na identyfikatorach zapisanych w pamięciach </a:t>
            </a:r>
            <a:r>
              <a:rPr lang="pl-PL" baseline="0" dirty="0" err="1"/>
              <a:t>read-only</a:t>
            </a:r>
            <a:r>
              <a:rPr lang="pl-PL" baseline="0" dirty="0"/>
              <a:t> komponentów systemowych będą zdawać egzamin, ale trzeba się liczyć z tym, że wymiana danego komponentu będzie się wiązać ze zmianą identyfikatora. O ile w przypadku płyty głównej i CPU wymiana jest raczej rzadkim przypadkiem, to wymiana dysku twardego, bywa częściej potrzebna.</a:t>
            </a:r>
          </a:p>
          <a:p>
            <a:endParaRPr lang="pl-PL" baseline="0" dirty="0"/>
          </a:p>
          <a:p>
            <a:r>
              <a:rPr lang="pl-PL" baseline="0" dirty="0"/>
              <a:t>Wykorzystanie NI </a:t>
            </a:r>
            <a:r>
              <a:rPr lang="pl-PL" baseline="0" dirty="0" err="1"/>
              <a:t>Licence</a:t>
            </a:r>
            <a:r>
              <a:rPr lang="pl-PL" baseline="0" dirty="0"/>
              <a:t> Managera jest również możliwym rozwiązaniem. Zaletami są na pewno łatwość użytkowania i fakt, że będzie to taki sam mechanizm licencjonowania jaki jest wykorzystywany przy pozostałych produktach NI. Niestety to rozwiązanie zazwyczaj bazuje na </a:t>
            </a:r>
            <a:r>
              <a:rPr lang="pl-PL" baseline="0" dirty="0" err="1"/>
              <a:t>MACu</a:t>
            </a:r>
            <a:r>
              <a:rPr lang="pl-PL" baseline="0" dirty="0"/>
              <a:t>, a to jest mocno wadliwe.</a:t>
            </a:r>
          </a:p>
          <a:p>
            <a:endParaRPr lang="pl-PL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Nie wspomnianym</a:t>
            </a:r>
            <a:r>
              <a:rPr lang="pl-PL" baseline="0" dirty="0"/>
              <a:t> wcześniej mechanizmem jest zastosowanie tak zwanego Software </a:t>
            </a:r>
            <a:r>
              <a:rPr lang="pl-PL" baseline="0" dirty="0" err="1"/>
              <a:t>Protection</a:t>
            </a:r>
            <a:r>
              <a:rPr lang="pl-PL" baseline="0" dirty="0"/>
              <a:t> </a:t>
            </a:r>
            <a:r>
              <a:rPr lang="pl-PL" baseline="0" dirty="0" err="1"/>
              <a:t>Dongle</a:t>
            </a:r>
            <a:r>
              <a:rPr lang="pl-PL" baseline="0" dirty="0"/>
              <a:t>. Przykładem są </a:t>
            </a:r>
            <a:r>
              <a:rPr lang="pl-PL" baseline="0" dirty="0" err="1"/>
              <a:t>dongle</a:t>
            </a:r>
            <a:r>
              <a:rPr lang="pl-PL" baseline="0" dirty="0"/>
              <a:t> od np. firmy </a:t>
            </a:r>
            <a:r>
              <a:rPr lang="pl-PL" baseline="0" dirty="0" err="1"/>
              <a:t>keylok</a:t>
            </a:r>
            <a:r>
              <a:rPr lang="pl-PL" baseline="0" dirty="0"/>
              <a:t>, która oferuje też darmowe demo (należy opłacić koszt przesyłki). Odradzam próbowania adaptowania zwykłych, czy nawet niezwykłych </a:t>
            </a:r>
            <a:r>
              <a:rPr lang="pl-PL" baseline="0" dirty="0" err="1"/>
              <a:t>sticków</a:t>
            </a:r>
            <a:r>
              <a:rPr lang="pl-PL" baseline="0" dirty="0"/>
              <a:t> to tego celu. Zabezpieczenia tego typu wymagają specjalnych rozwiązań sprzętowych, które nie są dostępne w przypadku </a:t>
            </a:r>
            <a:r>
              <a:rPr lang="pl-PL" baseline="0" dirty="0" err="1"/>
              <a:t>memory</a:t>
            </a:r>
            <a:r>
              <a:rPr lang="pl-PL" baseline="0" dirty="0"/>
              <a:t> </a:t>
            </a:r>
            <a:r>
              <a:rPr lang="pl-PL" baseline="0" dirty="0" err="1"/>
              <a:t>sticków</a:t>
            </a:r>
            <a:r>
              <a:rPr lang="pl-PL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baseline="0" dirty="0"/>
          </a:p>
          <a:p>
            <a:r>
              <a:rPr lang="pl-PL" baseline="0" dirty="0"/>
              <a:t>Mając przed oczami takie zestawienie należy się zastanowić na czym nam zależy i jak bardzo.</a:t>
            </a:r>
          </a:p>
          <a:p>
            <a:r>
              <a:rPr lang="pl-PL" baseline="0" dirty="0"/>
              <a:t>Czy komponenty systemu, na bazie których generowalibyśmy identyfikator, będą często się zmieniać? Czy mają unikatowe identyfikatory?</a:t>
            </a:r>
          </a:p>
          <a:p>
            <a:r>
              <a:rPr lang="pl-PL" baseline="0" dirty="0"/>
              <a:t>Czy bardzo obawiamy się tego, że nasz klient będzie chciał się bawić w </a:t>
            </a:r>
            <a:r>
              <a:rPr lang="pl-PL" baseline="0" dirty="0" err="1"/>
              <a:t>crackowanie</a:t>
            </a:r>
            <a:r>
              <a:rPr lang="pl-PL" baseline="0" dirty="0"/>
              <a:t>, nawet jeżeli nie będzie ono specjalnie trudne, jak w przypadku Machine GUID?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Gdy zdecydowaliśmy</a:t>
            </a:r>
            <a:r>
              <a:rPr lang="pl-PL" baseline="0" dirty="0"/>
              <a:t> się na jedna z metod pozyskiwania unikatowego identyfikatora </a:t>
            </a:r>
            <a:r>
              <a:rPr lang="pl-PL" u="sng" baseline="0" dirty="0"/>
              <a:t>maszyny</a:t>
            </a:r>
            <a:r>
              <a:rPr lang="pl-PL" baseline="0" dirty="0"/>
              <a:t>, należy na jej podstawie wygenerować identyfikator </a:t>
            </a:r>
            <a:r>
              <a:rPr lang="pl-PL" u="sng" baseline="0" dirty="0"/>
              <a:t>systemu</a:t>
            </a:r>
            <a:r>
              <a:rPr lang="pl-PL" baseline="0" dirty="0"/>
              <a:t>, który będzie wykorzystywany przez aktywator licencji.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Identyfikator systemu</a:t>
            </a:r>
            <a:r>
              <a:rPr lang="pl-PL" baseline="0" dirty="0"/>
              <a:t> powinien składać się przede wszystkim z identyfikatora maszyny.</a:t>
            </a:r>
          </a:p>
          <a:p>
            <a:endParaRPr lang="pl-PL" baseline="0" dirty="0"/>
          </a:p>
          <a:p>
            <a:r>
              <a:rPr lang="pl-PL" baseline="0" dirty="0"/>
              <a:t>Może to być po prostu numer seryjny dysku twardego, albo na przykład połączone numery seryjne dysku, procesora i UUID z </a:t>
            </a:r>
            <a:r>
              <a:rPr lang="pl-PL" baseline="0" dirty="0" err="1"/>
              <a:t>SMBIOSa</a:t>
            </a:r>
            <a:r>
              <a:rPr lang="pl-PL" baseline="0" dirty="0"/>
              <a:t>. Jeżeli chcemy to jeszcze bardziej skomplikować możemy np. dodać datę instalacji systemu operacyjnego.</a:t>
            </a:r>
          </a:p>
          <a:p>
            <a:endParaRPr lang="pl-PL" baseline="0" dirty="0"/>
          </a:p>
          <a:p>
            <a:r>
              <a:rPr lang="pl-PL" baseline="0" dirty="0"/>
              <a:t>Te parametry należy jakoś ze sobą połączyć. Nie ma generalnie potrzeby aby operacja łączenia ich była odwracalna.</a:t>
            </a:r>
          </a:p>
          <a:p>
            <a:endParaRPr lang="pl-PL" baseline="0" dirty="0"/>
          </a:p>
          <a:p>
            <a:r>
              <a:rPr lang="pl-PL" baseline="0" dirty="0"/>
              <a:t>Przykład tworzenia identyfikatora maszyny wygląda tak...</a:t>
            </a:r>
          </a:p>
          <a:p>
            <a:endParaRPr lang="pl-PL" baseline="0" dirty="0"/>
          </a:p>
          <a:p>
            <a:r>
              <a:rPr lang="pl-PL" baseline="0" dirty="0"/>
              <a:t>Opcjonalnie można dodać modyfikatory. Może to być stała, na przykład sól. Może to być identyfikator konkretnego typu aplikacji z którym identyfikator systemu ma być skorelowany, może to być zestaw flag opisujących dodatkowe funkcje jakie mają być aktywowane (np. rodzaje wtyczek).</a:t>
            </a:r>
          </a:p>
          <a:p>
            <a:endParaRPr lang="pl-PL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ID jest tworzony poprzez połączenie identyfikatora maszyny z modyfikatorami. Gwiazdka w tym przypadku symbolizuje „dowolną operacje łączenia wartości”. Należy jednak pamiętać, że jeżeli chcemy odczytać modyfikatory z identyfikatora to „dowolna operacja” musi być odwracalna, lub odtwarzalna na maszynie na której będzie uruchamiana chroniona aplikacja.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 otrzymamy będzie stanowić nasz klucz licencyjny. Oczywiste jest zatem, że wartość ta powinna być zaszyfrowana.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Anegdota z „prologu” zrodziła pomysł opracowania</a:t>
            </a:r>
            <a:r>
              <a:rPr lang="pl-PL" baseline="0" dirty="0"/>
              <a:t> broni służącej do obrony naszej własności intelektualnej przed nieprzyzwoitymi i makiawelicznymi użytkownikami.</a:t>
            </a:r>
          </a:p>
          <a:p>
            <a:endParaRPr lang="pl-PL" baseline="0" dirty="0"/>
          </a:p>
          <a:p>
            <a:r>
              <a:rPr lang="pl-PL" dirty="0"/>
              <a:t>Opracowania narzędzia</a:t>
            </a:r>
            <a:r>
              <a:rPr lang="pl-PL" baseline="0" dirty="0"/>
              <a:t>, które wymusi przestrzeganie warunków umowy licencyjnej.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44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Proponuję</a:t>
            </a:r>
            <a:r>
              <a:rPr lang="pl-PL" baseline="0" dirty="0"/>
              <a:t> dwa podejścia do szyfrowania: pierwszym jest wycieczka w jedną stronę – wykorzystanie funkcji </a:t>
            </a:r>
            <a:r>
              <a:rPr lang="pl-PL" baseline="0" dirty="0" err="1"/>
              <a:t>hashującej</a:t>
            </a:r>
            <a:r>
              <a:rPr lang="pl-PL" baseline="0" dirty="0"/>
              <a:t>.</a:t>
            </a:r>
          </a:p>
          <a:p>
            <a:endParaRPr lang="pl-PL" dirty="0"/>
          </a:p>
          <a:p>
            <a:r>
              <a:rPr lang="pl-PL" dirty="0" err="1"/>
              <a:t>Hashowanie</a:t>
            </a:r>
            <a:r>
              <a:rPr lang="pl-PL" dirty="0"/>
              <a:t> identyfikatora</a:t>
            </a:r>
            <a:r>
              <a:rPr lang="pl-PL" baseline="0" dirty="0"/>
              <a:t> maszyny oznacza w teorii jego nieodwracalną modyfikację. Przemienienia w </a:t>
            </a:r>
            <a:r>
              <a:rPr lang="pl-PL" baseline="0" dirty="0" err="1"/>
              <a:t>hasha</a:t>
            </a:r>
            <a:r>
              <a:rPr lang="pl-PL" baseline="0" dirty="0"/>
              <a:t>, który ukrywa pierwotną informację.</a:t>
            </a:r>
          </a:p>
          <a:p>
            <a:endParaRPr lang="pl-PL" baseline="0" dirty="0"/>
          </a:p>
          <a:p>
            <a:r>
              <a:rPr lang="pl-PL" baseline="0" dirty="0"/>
              <a:t>W </a:t>
            </a:r>
            <a:r>
              <a:rPr lang="pl-PL" baseline="0" dirty="0" err="1"/>
              <a:t>LabVIEW</a:t>
            </a:r>
            <a:r>
              <a:rPr lang="pl-PL" baseline="0" dirty="0"/>
              <a:t> można wykorzystać funkcję MD5 (wchodząca w skład biblioteki </a:t>
            </a:r>
            <a:r>
              <a:rPr lang="pl-PL" baseline="0" dirty="0" err="1"/>
              <a:t>OpenG</a:t>
            </a:r>
            <a:r>
              <a:rPr lang="pl-PL" baseline="0" dirty="0"/>
              <a:t>). Zaleta tej funkcji jest taka, że jest napisana on z wykorzystaniem wyłącznie kodu w G. Inną funkcją dostępną przez Windows API jest nowsza i teoretycznie bezpieczniejsza SHA256.</a:t>
            </a:r>
          </a:p>
          <a:p>
            <a:endParaRPr lang="pl-PL" baseline="0" dirty="0"/>
          </a:p>
          <a:p>
            <a:r>
              <a:rPr lang="pl-PL" baseline="0" dirty="0"/>
              <a:t>Jednak obie te funkcje nie są zalecane do </a:t>
            </a:r>
            <a:r>
              <a:rPr lang="pl-PL" baseline="0" dirty="0" err="1"/>
              <a:t>hashowania</a:t>
            </a:r>
            <a:r>
              <a:rPr lang="pl-PL" baseline="0" dirty="0"/>
              <a:t> haseł ze względu na ich szybkość. Przy obecnej mocy obliczeniowej ataki na tak </a:t>
            </a:r>
            <a:r>
              <a:rPr lang="pl-PL" baseline="0" dirty="0" err="1"/>
              <a:t>hashowane</a:t>
            </a:r>
            <a:r>
              <a:rPr lang="pl-PL" baseline="0" dirty="0"/>
              <a:t> hasła bywają skuteczne.</a:t>
            </a:r>
          </a:p>
          <a:p>
            <a:endParaRPr lang="pl-PL" baseline="0" dirty="0"/>
          </a:p>
          <a:p>
            <a:r>
              <a:rPr lang="pl-PL" baseline="0" dirty="0"/>
              <a:t>Powszechnie do celu ukrywania haseł stosowany jest algorytm PBKDF2, który również można użyć poprzez Windows API.</a:t>
            </a:r>
          </a:p>
          <a:p>
            <a:endParaRPr lang="pl-PL" baseline="0" dirty="0"/>
          </a:p>
          <a:p>
            <a:r>
              <a:rPr lang="pl-PL" baseline="0" dirty="0"/>
              <a:t>Bez względu jakiego </a:t>
            </a:r>
            <a:r>
              <a:rPr lang="pl-PL" baseline="0" dirty="0" err="1"/>
              <a:t>hasha</a:t>
            </a:r>
            <a:r>
              <a:rPr lang="pl-PL" baseline="0" dirty="0"/>
              <a:t> użyjemy, tworzenie klucza będzie wyglądać mniej więcej tak...</a:t>
            </a:r>
          </a:p>
          <a:p>
            <a:endParaRPr lang="pl-PL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/>
              <a:t>... A jego sprawdzanie tak...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Drugie</a:t>
            </a:r>
            <a:r>
              <a:rPr lang="pl-PL" baseline="0" dirty="0"/>
              <a:t> podejście oparte jest na szyfrowaniu symetryczny. Dzięki tej metodzie możliwe jest zawarcie dodatkowej informacji w kluczu licencyjnym, np. jakie wtyczki mają być aktywowane.</a:t>
            </a:r>
          </a:p>
          <a:p>
            <a:endParaRPr lang="pl-PL" baseline="0" dirty="0"/>
          </a:p>
          <a:p>
            <a:r>
              <a:rPr lang="pl-PL" baseline="0" dirty="0"/>
              <a:t>Szyfrowanie można zrealizować na kilka sposobów.</a:t>
            </a:r>
          </a:p>
          <a:p>
            <a:endParaRPr lang="pl-PL" baseline="0" dirty="0"/>
          </a:p>
          <a:p>
            <a:r>
              <a:rPr lang="pl-PL" baseline="0" dirty="0"/>
              <a:t>Proponowanym przez NI rozwiązaniem dla kontrolerów </a:t>
            </a:r>
            <a:r>
              <a:rPr lang="pl-PL" baseline="0" dirty="0" err="1"/>
              <a:t>CompactRIO</a:t>
            </a:r>
            <a:r>
              <a:rPr lang="pl-PL" baseline="0" dirty="0"/>
              <a:t> jest zastosowanie szyfru Hilla. Gotowa funkcja oparta wyłącznie na kodzie w G jest dostępna na forum NI.</a:t>
            </a:r>
          </a:p>
          <a:p>
            <a:endParaRPr lang="pl-PL" baseline="0" dirty="0"/>
          </a:p>
          <a:p>
            <a:r>
              <a:rPr lang="pl-PL" baseline="0" dirty="0"/>
              <a:t>Kluczem w takim kodzie jest odpowiednio przygotowana macierz. </a:t>
            </a:r>
          </a:p>
          <a:p>
            <a:endParaRPr lang="pl-PL" baseline="0" dirty="0"/>
          </a:p>
          <a:p>
            <a:r>
              <a:rPr lang="pl-PL" baseline="0" dirty="0"/>
              <a:t>Możliwe jest też ponowne skorzystanie z zasobów Windowsa i użyć np. algorytmu AES.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/>
              <a:t>Generacja klucza licencyjnego w tym przypadku może wyglądać tak...</a:t>
            </a:r>
          </a:p>
          <a:p>
            <a:endParaRPr lang="pl-PL" baseline="0" dirty="0"/>
          </a:p>
          <a:p>
            <a:r>
              <a:rPr lang="pl-PL" baseline="0" dirty="0"/>
              <a:t>Jak widać jeden z bajtów zamieniany jest ośmioma flagami opcji.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/>
              <a:t>Walidacja wygląda tak...</a:t>
            </a:r>
          </a:p>
          <a:p>
            <a:endParaRPr lang="pl-PL" baseline="0" dirty="0"/>
          </a:p>
          <a:p>
            <a:r>
              <a:rPr lang="pl-PL" baseline="0" dirty="0"/>
              <a:t>W przypadku tej metody należy pamiętać, że klucz jest </a:t>
            </a:r>
            <a:r>
              <a:rPr lang="pl-PL" baseline="0" dirty="0" err="1"/>
              <a:t>hardcodowany</a:t>
            </a:r>
            <a:r>
              <a:rPr lang="pl-PL" baseline="0" dirty="0"/>
              <a:t>. Jeżeli ktoś go pozna to nasz system stanie się bezużyteczny...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Gdy zdecydujemy się na jedną z metod,</a:t>
            </a:r>
            <a:r>
              <a:rPr lang="pl-PL" baseline="0" dirty="0"/>
              <a:t> możemy przygotować </a:t>
            </a:r>
            <a:r>
              <a:rPr lang="pl-PL" baseline="0" dirty="0" err="1"/>
              <a:t>Licence</a:t>
            </a:r>
            <a:r>
              <a:rPr lang="pl-PL" baseline="0" dirty="0"/>
              <a:t> Check.vi.</a:t>
            </a:r>
          </a:p>
          <a:p>
            <a:endParaRPr lang="pl-PL" baseline="0" dirty="0"/>
          </a:p>
          <a:p>
            <a:r>
              <a:rPr lang="pl-PL" baseline="0" dirty="0"/>
              <a:t>Wyglądać on może mniej więcej tak...</a:t>
            </a:r>
          </a:p>
          <a:p>
            <a:endParaRPr lang="pl-PL" baseline="0" dirty="0"/>
          </a:p>
          <a:p>
            <a:r>
              <a:rPr lang="pl-PL" baseline="0" dirty="0"/>
              <a:t>Licencja jest pobierana z pliku lub z rejestru, następnie odbywa się walidacja licencji i jeżeli wszystko jest jak należy, to Dave.exe rozpoczyna swoją normalną pracę. Jeżeli walidacje się nie powiedzie to zwracany jest błąd 1380.</a:t>
            </a:r>
          </a:p>
          <a:p>
            <a:endParaRPr lang="pl-PL" baseline="0" dirty="0"/>
          </a:p>
          <a:p>
            <a:r>
              <a:rPr lang="pl-PL" baseline="0" dirty="0"/>
              <a:t>Proste.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33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Klucz licencyjny może</a:t>
            </a:r>
            <a:r>
              <a:rPr lang="pl-PL" baseline="0" dirty="0"/>
              <a:t> być generowany przy pomocy takiego prostego generatora. Na podstawie pliku dostarczonego przez klienta, ustalane są parametry na podstawie których zostanie wygenerowany plik z kluczem licencyjnym, jak również raport.</a:t>
            </a:r>
          </a:p>
          <a:p>
            <a:endParaRPr lang="pl-PL" baseline="0" dirty="0"/>
          </a:p>
          <a:p>
            <a:r>
              <a:rPr lang="pl-PL" baseline="0" dirty="0"/>
              <a:t>Plik licencji wysyłany jest klientowi, a raport zachowujemy dla siebie.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377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Klient</a:t>
            </a:r>
            <a:r>
              <a:rPr lang="pl-PL" baseline="0" dirty="0"/>
              <a:t> wraz aplikacją Dave.exe otrzymuje dedykowany aktywator licencji (dedykowany aktywator to może nie jest najlepsze rozwiązanie ale za to wpisuje się w „wymaganie prostoty”). </a:t>
            </a:r>
          </a:p>
          <a:p>
            <a:endParaRPr lang="pl-PL" baseline="0" dirty="0"/>
          </a:p>
          <a:p>
            <a:r>
              <a:rPr lang="pl-PL" baseline="0" dirty="0"/>
              <a:t>Aktywator wie w jakich rejestrach ma szukać klucza licencyjnego i jak go nie znajdzie to wyświetla odpowiedni komunikat.</a:t>
            </a:r>
          </a:p>
          <a:p>
            <a:endParaRPr lang="pl-PL" baseline="0" dirty="0"/>
          </a:p>
          <a:p>
            <a:r>
              <a:rPr lang="pl-PL" baseline="0" dirty="0"/>
              <a:t>Aktywatorem można aktywować aplikację na podstawie pliku licencyjnego, można deaktywować aplikację (i wyczyścić rejestr), oraz można wygenerować „żądanie generacji klucza”, które wysyła się do dostawcy aplikacji. </a:t>
            </a:r>
          </a:p>
          <a:p>
            <a:endParaRPr lang="pl-PL" baseline="0" dirty="0"/>
          </a:p>
          <a:p>
            <a:r>
              <a:rPr lang="pl-PL" baseline="0" dirty="0"/>
              <a:t>W żądaniu wraz z informacjami potrzebnymi do wygenerowania identyfikatora maszyny (najlepiej zaszyfrowanymi) zawarte są też instrukcje dla dostawcy aplikacji.</a:t>
            </a:r>
          </a:p>
          <a:p>
            <a:endParaRPr lang="pl-PL" baseline="0" dirty="0"/>
          </a:p>
          <a:p>
            <a:r>
              <a:rPr lang="pl-PL" baseline="0" dirty="0"/>
              <a:t>Pomysł ten jest próbą poradzenia sobie z nieusystematyzowanym zarządzaniem licencjami po stronie dostawcy. Dostawca aplikacji może mieć dużą rotację pracowników, a proces generacji kluczy licencyjnych może nie być właściwie przekazywany. W związku z tym w instrukcji znajduje się wiadomość do </a:t>
            </a:r>
            <a:r>
              <a:rPr lang="pl-PL" baseline="0"/>
              <a:t>dostawcy systemu, </a:t>
            </a:r>
            <a:r>
              <a:rPr lang="pl-PL" baseline="0" dirty="0"/>
              <a:t>kierująca go do wewnętrznych zasobów, w których proces jest bardziej </a:t>
            </a:r>
            <a:r>
              <a:rPr lang="pl-PL" baseline="0"/>
              <a:t>szczegółowo wytłumaczony.</a:t>
            </a:r>
            <a:endParaRPr lang="pl-PL" baseline="0" dirty="0"/>
          </a:p>
          <a:p>
            <a:endParaRPr lang="pl-PL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82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Podsumujmy zatem w jaki sposób</a:t>
            </a:r>
            <a:r>
              <a:rPr lang="pl-PL" baseline="0" dirty="0"/>
              <a:t> można </a:t>
            </a:r>
            <a:r>
              <a:rPr lang="pl-PL" baseline="0" dirty="0" err="1"/>
              <a:t>próbowac</a:t>
            </a:r>
            <a:r>
              <a:rPr lang="pl-PL" baseline="0" dirty="0"/>
              <a:t> się bronić przed piratami:</a:t>
            </a:r>
          </a:p>
          <a:p>
            <a:endParaRPr lang="pl-PL" baseline="0" dirty="0"/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Po pierwsze musimy jakoś zidentyfikować maszynę. Metod jest wiele ale chyba nie ma jednego idealnego sposobu </a:t>
            </a:r>
            <a:r>
              <a:rPr lang="pl-PL" baseline="0" dirty="0">
                <a:sym typeface="Wingdings" panose="05000000000000000000" pitchFamily="2" charset="2"/>
              </a:rPr>
              <a:t></a:t>
            </a:r>
          </a:p>
          <a:p>
            <a:pPr marL="228600" indent="-228600">
              <a:buFont typeface="+mj-lt"/>
              <a:buAutoNum type="arabicPeriod"/>
            </a:pPr>
            <a:r>
              <a:rPr lang="pl-PL" dirty="0"/>
              <a:t>Mając</a:t>
            </a:r>
            <a:r>
              <a:rPr lang="pl-PL" baseline="0" dirty="0"/>
              <a:t> jakieś pewne identyfikatory maszyny, tworzymy jeden identyfikator, który posłuży jako klucz licencyjny.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Klucz należy zaszyfrować by użytkownik nie próbował go duplikować. Zaprezentowałem dwa sposoby w tym jeden, który pozwala ukryć w kluczu dodatkowe informacje.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Pokazałem też z jakiego kodu można skorzystać gdy potrzebna jest ochrona na </a:t>
            </a:r>
            <a:r>
              <a:rPr lang="pl-PL" baseline="0" dirty="0" err="1"/>
              <a:t>targetach</a:t>
            </a:r>
            <a:r>
              <a:rPr lang="pl-PL" baseline="0" dirty="0"/>
              <a:t> innych niż Windowsowych.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Przedstawiłem koncepcje generatora kluczy i aktywatora.</a:t>
            </a:r>
            <a:endParaRPr lang="pl-PL" dirty="0"/>
          </a:p>
          <a:p>
            <a:pPr marL="0" indent="0">
              <a:buFont typeface="+mj-lt"/>
              <a:buNone/>
            </a:pPr>
            <a:endParaRPr lang="pl-PL" dirty="0"/>
          </a:p>
          <a:p>
            <a:pPr marL="0" indent="0">
              <a:buFont typeface="+mj-lt"/>
              <a:buNone/>
            </a:pPr>
            <a:r>
              <a:rPr lang="pl-PL" dirty="0"/>
              <a:t>Mając te informacje można zabrać się za</a:t>
            </a:r>
            <a:r>
              <a:rPr lang="pl-PL" baseline="0" dirty="0"/>
              <a:t> kompilowanie własnych antypirackich broni...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5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umowami licencyjnymi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pewien problem, gdyż na dobrą sprawę sama umowa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tylko słowa, których większość szubrawców nawet nie czyta.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Takie porozumienie stanowi jedynie umowę dżentelmeńską i ma rację bytu wyłącznie, gdy mamy do czynienia z prawymi ludźmi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takimi jak Walter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Sobchak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Wolter by uświadomić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Smokiemu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że zawody kręglarskie to nie Wietnam i obowiązują tu zasady, zagroził mu bronią – w imię zasad.</a:t>
            </a: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Natomiast my, 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mieć całkowitą pewność, że nasza aplikacja jest używana zgodnie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warunkami umowy, musimy również wyposażyć ja w jakąś „broń”, która uniemożliwi plugawe łamanie zasad.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2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5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5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Zastanówmy się zatem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jak taka „broń” miałaby wyglądać...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Przyjmijmy następujące założenia: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Mamy jedną maszynę (jeden target),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np. komputer PC o nazwie Hal 9000.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Maszyna ta pracuje pod kontrolą systemu Windows (ale miejmy na uwadze również to, że takie zabezpieczenie może się przydać również na innych systemach operacyjnych).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Hal’u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pracuje aplikacja (plik wykonywalny o nazwie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Wraz z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Dave’em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instalowany jest na maszynie aktywator licencji, który wykorzystuje klucz licencyjny wygenerowany przez dostawcę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Dave’a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(czyli dostawca musi dysponować odpowiednim generatorem kluczy licencyjnych).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Podczas uruchamiania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Dave’a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sprawdzany jest klucz licencyjny (do którego wygenerowania potrzebny był unikatowy identyfikator maszyny, na której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miał pracować).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Mechanizm zapewnia, że na maszynie Hal 9000, może być uruchomiona aplikacja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tylko i wyłącznie, jeżeli wcześniej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został aktywowany z użyciem odpowiedniego klucza licencyjnego. Czyli </a:t>
            </a:r>
            <a:r>
              <a:rPr lang="pl-PL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działa z licencją</a:t>
            </a:r>
            <a:r>
              <a:rPr lang="pl-PL" baseline="0" dirty="0"/>
              <a:t> jednostanowiskową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one-site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licence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Dodatkowo: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Sprawdzenie licencji nie wymaga połączenia z Internetem.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Używanie tego narzędzia ma być jak najprostsze, ma być możliwe szybkie wytresowanie użytkowników.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Samo narzędzie ma być proste.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Brzmi banalnie, lecz w miarą zagłębiania się w temat okazuje się, że zrobienie takie zabezpieczenia, które jest uniwersalne i relatywnie trudne do złamania jest naprawdę trudne...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problem nad którym należy się pochylić to unikalny identyfikator maszyny z którą będzie powiązany klucz licencyjny.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4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Jednym ze sposobów jest wykorzystanie adresu MAC przypisanego do karty sieciowej. Adres ten składa się z 48 bitów, z czego pierwsza połowa jest identyfikatorem producenta karty, a druga unikatowym identyfikatorem danego egzemplarza karty. Adres ten jest zapisywany w pamięci karty, która jest pamięcią typu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read-only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Adres ten można z łatwością odczytać przy pomocy zaprezentowanego kodu. Funkcja „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getmac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zwraca informację o dostępnych interfejsach sieciowych – między innymi w formacie CSV, co upraszcza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parsowanie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Mogłoby się wydawać, że jest to tym czego nam potrzeba. Niestety, wystarczy kilka minut grzebania w Internecie by zniechęcić się do tej metody.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problem to wielość kart sieciowych. Obecnie niemal każdy laptop posiada przynajmniej jeden interfejs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Ethernetowy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Wi-Fi i Bluetooth, a wraz z nimi trzy adresy MAC.</a:t>
            </a: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Ponadto adres MAC może się zmieniać podczas przełączania sieci.</a:t>
            </a: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 największy problem: adres MAC można z łatwością zmieniać, przy pomocy odpowiednich narzędzi, a instrukcji jak to zrobić jest w Internecie mnóstwo.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Oto przykłady: Manager Urządzeń i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MacShift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Utility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Wiele źródeł w Internecie mówi „nie idź tą drogą”, dlatego też zostawmy </a:t>
            </a:r>
            <a:r>
              <a:rPr lang="pl-PL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</a:t>
            </a:r>
            <a:r>
              <a:rPr lang="pl-PL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poszukajmy czegoś innego.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Polarną techniką</a:t>
            </a:r>
            <a:r>
              <a:rPr lang="pl-PL" baseline="0" dirty="0"/>
              <a:t> znakowania</a:t>
            </a:r>
            <a:r>
              <a:rPr lang="pl-PL" dirty="0"/>
              <a:t> jest</a:t>
            </a:r>
            <a:r>
              <a:rPr lang="pl-PL" baseline="0" dirty="0"/>
              <a:t> stosowanie</a:t>
            </a:r>
            <a:r>
              <a:rPr lang="pl-PL" dirty="0"/>
              <a:t> </a:t>
            </a:r>
            <a:r>
              <a:rPr lang="pl-PL" baseline="0" dirty="0"/>
              <a:t>identyfikatorów nazywanych </a:t>
            </a:r>
            <a:r>
              <a:rPr lang="pl-PL" baseline="0" dirty="0" err="1"/>
              <a:t>Universally</a:t>
            </a:r>
            <a:r>
              <a:rPr lang="pl-PL" baseline="0" dirty="0"/>
              <a:t> </a:t>
            </a:r>
            <a:r>
              <a:rPr lang="pl-PL" baseline="0" dirty="0" err="1"/>
              <a:t>Unique</a:t>
            </a:r>
            <a:r>
              <a:rPr lang="pl-PL" baseline="0" dirty="0"/>
              <a:t> </a:t>
            </a:r>
            <a:r>
              <a:rPr lang="pl-PL" baseline="0" dirty="0" err="1"/>
              <a:t>Identifier</a:t>
            </a:r>
            <a:r>
              <a:rPr lang="pl-PL" baseline="0" dirty="0"/>
              <a:t> (UUID) lub czasami również </a:t>
            </a:r>
            <a:r>
              <a:rPr lang="pl-PL" baseline="0" dirty="0" err="1"/>
              <a:t>Globally</a:t>
            </a:r>
            <a:r>
              <a:rPr lang="pl-PL" baseline="0" dirty="0"/>
              <a:t> </a:t>
            </a:r>
            <a:r>
              <a:rPr lang="pl-PL" baseline="0" dirty="0" err="1"/>
              <a:t>Unique</a:t>
            </a:r>
            <a:r>
              <a:rPr lang="pl-PL" baseline="0" dirty="0"/>
              <a:t> </a:t>
            </a:r>
            <a:r>
              <a:rPr lang="pl-PL" baseline="0" dirty="0" err="1"/>
              <a:t>Identifier</a:t>
            </a:r>
            <a:r>
              <a:rPr lang="pl-PL" baseline="0" dirty="0"/>
              <a:t> (GUID).</a:t>
            </a:r>
          </a:p>
          <a:p>
            <a:endParaRPr lang="pl-PL" baseline="0" dirty="0"/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Jest to 128 bitowa liczba służąca jako identyfikator w systemach komputerowych.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Mając do dyspozycji 128 bitów można wygenerować bardzo dużą losową liczbę i być niemal pewnym, że nikt nie wygeneruję tej samej.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Format identyfikatora jest ustandaryzowany przez odpowiednie dokumenty ISO/IEC i RFC4122. Prezentowany jest jako 32 cyfry </a:t>
            </a:r>
            <a:r>
              <a:rPr lang="pl-PL" baseline="0" dirty="0" err="1"/>
              <a:t>hexadecymalne</a:t>
            </a:r>
            <a:r>
              <a:rPr lang="pl-PL" baseline="0" dirty="0"/>
              <a:t> podzielone na 5 kawałów.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Zasadniczo można go używać do oznaczania dowolnych rzeczy (ludzi, samochodów, plików, stron internetowych, kolorów, etc...).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Osoba odczytująca identyfikator musi znać kontekst w jakim ma być on użyty, tzn. musi wiedzieć, że na przykład odczytuję identyfikator pliku.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Nie ma czegoś takiego jak „globalna baza danych wygenerowany UUID”. Dzięki temu zarządzanie tymi identyfikatorami jest swobodne. To użytkownik decyduje jak będzie ich używać i czy na przykład stworzy sobie własne lokalne repozytorium wygenerowanych UUID. </a:t>
            </a:r>
          </a:p>
          <a:p>
            <a:pPr marL="228600" indent="-228600">
              <a:buFont typeface="+mj-lt"/>
              <a:buAutoNum type="arabicPeriod"/>
            </a:pPr>
            <a:r>
              <a:rPr lang="pl-PL" baseline="0" dirty="0"/>
              <a:t>Jednak z powodu tego, że nie istnieje takie globalne repozytorium, istnieje pewne ryzyko </a:t>
            </a:r>
            <a:r>
              <a:rPr lang="pl-PL" baseline="0" dirty="0" err="1"/>
              <a:t>konliktu</a:t>
            </a:r>
            <a:r>
              <a:rPr lang="pl-PL" baseline="0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Jakie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to ryzyku można próbować znaleźć, posługując się odpowiednimi narzędziami statystycznymi.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Szacuje się, że w ciągu roku jest jedna szansa na 17 miliardów, że dany człowiek zostanie trafiony przez meteoryt, co stanowi prawdopodobieństwo około 6x10^-11, a to odpowiada prawdopodobieństwu utworzenia kilkudziesięciu bilionów (10^12) UUID w roku i posiadaniu jednego duplikatu.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Oznacza to, że gdybyśmy przez 100 lat generowali, w każdej sekundzie, miliard (10^9) UUID, to prawdopodobieństwo utworzenia jednego duplikatu wynosiłoby około 50%.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Generalnie szansa</a:t>
            </a:r>
            <a:r>
              <a:rPr lang="pl-P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kolizji jest bardzo mała lecz trzeba mieć też na uwadze to, że opierając się na paradoksie dnia urodzin, szansa kolizji rośnie wraz z ilością użytych identyfikatorów. Mimo to i tak dysponujemy sporym zapasem. Poza tym, nawet jeżeli trafi się taka kolizja wygenerowanych UUID, to jaka jest szansa, że wpłynie ona na poprawność działania narzędzia, w którym chcemy użyć tej metody identyfikacji systemu?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1122363"/>
            <a:ext cx="6600825" cy="1786844"/>
          </a:xfrm>
        </p:spPr>
        <p:txBody>
          <a:bodyPr anchor="t" anchorCtr="0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Bildobjekt 2" descr="ManOpeningAbox_NoStrip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3609975"/>
            <a:ext cx="1649413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221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9676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577" y="6432957"/>
            <a:ext cx="720000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1" y="1610170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29551" y="1610170"/>
            <a:ext cx="38862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79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20553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7036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44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815" y="1122363"/>
            <a:ext cx="7182371" cy="4352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lang="en-US" sz="44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221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9676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577" y="6432957"/>
            <a:ext cx="720000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1122363"/>
            <a:ext cx="6600825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dobjekt 11" descr="ManOpeningAbo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38" y="3665538"/>
            <a:ext cx="163195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503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1122363"/>
            <a:ext cx="6600825" cy="1786844"/>
          </a:xfrm>
        </p:spPr>
        <p:txBody>
          <a:bodyPr anchor="t" anchorCtr="0"/>
          <a:lstStyle>
            <a:lvl1pPr algn="l">
              <a:defRPr lang="en-US" sz="440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Bildobjekt 1" descr="TechnicalDoc_whenBlue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429000"/>
            <a:ext cx="4503738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113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14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1122363"/>
            <a:ext cx="6600825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Bildobjekt 1" descr="turbin_Transp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5363" y="3113089"/>
            <a:ext cx="3068637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1" y="1122363"/>
            <a:ext cx="6600825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Bildobjekt 1" descr="ManWithSig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3400425"/>
            <a:ext cx="1765300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5462221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2352675" y="6439676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7801577" y="6432957"/>
            <a:ext cx="720000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3241" y="3870435"/>
            <a:ext cx="1465318" cy="21188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464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1122363"/>
            <a:ext cx="6600825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pic>
        <p:nvPicPr>
          <p:cNvPr id="8" name="Bildobjekt 4" descr="Counter_woma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3235325"/>
            <a:ext cx="42735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3745035" cy="149172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85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2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630238" y="2357438"/>
            <a:ext cx="7902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6" name="Bildobjekt 1" descr="ManWithP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3349625"/>
            <a:ext cx="1538288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33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630238" y="2357438"/>
            <a:ext cx="79025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b="1"/>
          <a:stretch/>
        </p:blipFill>
        <p:spPr>
          <a:xfrm>
            <a:off x="0" y="-5348"/>
            <a:ext cx="9144000" cy="14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9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Etteplan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2781300"/>
            <a:ext cx="50990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627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2" descr="Box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38" y="3979863"/>
            <a:ext cx="44116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1" y="1122363"/>
            <a:ext cx="6600825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6" y="3813377"/>
            <a:ext cx="2667041" cy="206252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221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9676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577" y="6432957"/>
            <a:ext cx="720000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14838" y="4217988"/>
            <a:ext cx="4106862" cy="1512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6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68401" y="1122363"/>
            <a:ext cx="6600825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68401" y="1122363"/>
            <a:ext cx="6600825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7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2" descr="Win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376894"/>
            <a:ext cx="5487428" cy="46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1" y="1122363"/>
            <a:ext cx="6600825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855" y="3813377"/>
            <a:ext cx="5228746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221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2675" y="6439676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1577" y="6432957"/>
            <a:ext cx="720000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62222" y="6432517"/>
            <a:ext cx="2318400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29051" y="1610170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83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1" y="1610170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551" y="1610170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7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0" y="6218238"/>
            <a:ext cx="9144000" cy="639762"/>
          </a:xfrm>
          <a:prstGeom prst="rect">
            <a:avLst/>
          </a:prstGeom>
          <a:solidFill>
            <a:schemeClr val="accent1"/>
          </a:solidFill>
          <a:ln w="63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9051" y="332656"/>
            <a:ext cx="7886700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051" y="161017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62222" y="6432517"/>
            <a:ext cx="231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E35E00-9B92-4429-BAB3-343CCB591F87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2675" y="643967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1577" y="6432957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objekt 7" descr="Etteplan_logo_white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6380163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720" r:id="rId4"/>
    <p:sldLayoutId id="2147483721" r:id="rId5"/>
    <p:sldLayoutId id="2147483716" r:id="rId6"/>
    <p:sldLayoutId id="2147483673" r:id="rId7"/>
    <p:sldLayoutId id="2147483662" r:id="rId8"/>
    <p:sldLayoutId id="2147483664" r:id="rId9"/>
    <p:sldLayoutId id="2147483719" r:id="rId10"/>
    <p:sldLayoutId id="2147483666" r:id="rId11"/>
    <p:sldLayoutId id="2147483667" r:id="rId12"/>
    <p:sldLayoutId id="2147483688" r:id="rId13"/>
    <p:sldLayoutId id="2147483689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56386" y="6438759"/>
            <a:ext cx="231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7FFD43-F6C1-4C0B-85FA-04E3A675C4B9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2675" y="643320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1577" y="6433220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37521FF-86DB-42B4-9013-2EF5F72691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6380163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9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0" r:id="rId2"/>
    <p:sldLayoutId id="214748368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56386" y="6438496"/>
            <a:ext cx="231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E49BE33-2D62-44DD-B425-413A07CB5EBD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2675" y="64320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1577" y="6432957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234DA2-1F94-4662-93B4-6BD46D1481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6380163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1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698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56386" y="6438496"/>
            <a:ext cx="231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DDC329-9793-4E39-BB78-E49E9B53D916}" type="datetimeFigureOut">
              <a:rPr lang="en-US" smtClean="0"/>
              <a:pPr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2675" y="6432056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1577" y="6432957"/>
            <a:ext cx="72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9E8BBD1-228B-4309-9B94-AF457978771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6380163"/>
            <a:ext cx="1443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27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7" r:id="rId2"/>
    <p:sldLayoutId id="214748371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28.png"/><Relationship Id="rId5" Type="http://schemas.openxmlformats.org/officeDocument/2006/relationships/hyperlink" Target="https://blogs.technet.microsoft.com/askperf/2012/02/17/useful-wmic-queries/" TargetMode="External"/><Relationship Id="rId4" Type="http://schemas.openxmlformats.org/officeDocument/2006/relationships/hyperlink" Target="https://msdn.microsoft.com/en-us/library/bb742610.asp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aa394347(v=vs.85).aspx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msdn.microsoft.com/en-us/library/aa394373(v=vs.85).asp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sdn.microsoft.com/en-us/library/aa394072(v=vs.85).aspx" TargetMode="External"/><Relationship Id="rId5" Type="http://schemas.openxmlformats.org/officeDocument/2006/relationships/hyperlink" Target="https://msdn.microsoft.com/en-us/library/aa394105(v=vs.85).aspx" TargetMode="External"/><Relationship Id="rId4" Type="http://schemas.openxmlformats.org/officeDocument/2006/relationships/hyperlink" Target="https://msdn.microsoft.com/en-us/library/aa394077(v=vs.85)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microsoft.com/office/2007/relationships/hdphoto" Target="../media/hdphoto6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53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microsoft.com/office/2007/relationships/hdphoto" Target="../media/hdphoto2.wdp"/><Relationship Id="rId11" Type="http://schemas.openxmlformats.org/officeDocument/2006/relationships/image" Target="../media/image20.gif"/><Relationship Id="rId5" Type="http://schemas.openxmlformats.org/officeDocument/2006/relationships/image" Target="../media/image17.png"/><Relationship Id="rId10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4" Type="http://schemas.openxmlformats.org/officeDocument/2006/relationships/hyperlink" Target="https://betterexplained.com/articles/the-quick-guide-to-gui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7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050" y="332656"/>
            <a:ext cx="8082687" cy="648000"/>
          </a:xfrm>
        </p:spPr>
        <p:txBody>
          <a:bodyPr>
            <a:normAutofit fontScale="90000"/>
          </a:bodyPr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Machine GUID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051" y="1261045"/>
            <a:ext cx="7886700" cy="1771385"/>
          </a:xfrm>
        </p:spPr>
        <p:txBody>
          <a:bodyPr/>
          <a:lstStyle/>
          <a:p>
            <a:pPr marL="0" indent="0" algn="just">
              <a:buNone/>
            </a:pPr>
            <a:r>
              <a:rPr lang="pl-PL" dirty="0"/>
              <a:t>HKEY_LOCAL_MACHINE\SOFTWARE\Microsoft\</a:t>
            </a:r>
            <a:r>
              <a:rPr lang="pl-PL" dirty="0" err="1"/>
              <a:t>Cryptography</a:t>
            </a:r>
            <a:r>
              <a:rPr lang="pl-PL" dirty="0"/>
              <a:t> -&gt; </a:t>
            </a:r>
            <a:r>
              <a:rPr lang="pl-PL" dirty="0" err="1"/>
              <a:t>MachineGuid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13" y="2165448"/>
            <a:ext cx="8517774" cy="385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50857" y="6374953"/>
            <a:ext cx="6990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https://www.nextofwindows.com/the-best-way-to-uniquely-identify-a-windows-machine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6" y="2242359"/>
            <a:ext cx="8509088" cy="23732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MyStuff\Prezentacje\Securing Applications from Unlicensed Usage\Graphics\saad pand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9" y="919307"/>
            <a:ext cx="6590582" cy="50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591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CSP UUID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051" y="1203778"/>
            <a:ext cx="7886700" cy="1771385"/>
          </a:xfrm>
        </p:spPr>
        <p:txBody>
          <a:bodyPr/>
          <a:lstStyle/>
          <a:p>
            <a:pPr marL="0" indent="0" algn="just">
              <a:buNone/>
            </a:pPr>
            <a:r>
              <a:rPr lang="pl-PL" dirty="0"/>
              <a:t>Windows Management Instrumentation </a:t>
            </a:r>
            <a:r>
              <a:rPr lang="pl-PL" dirty="0" err="1"/>
              <a:t>Command</a:t>
            </a:r>
            <a:r>
              <a:rPr lang="pl-PL" dirty="0"/>
              <a:t>-Line (WMIC)</a:t>
            </a:r>
          </a:p>
          <a:p>
            <a:pPr marL="0" indent="0" algn="r">
              <a:buNone/>
            </a:pPr>
            <a:r>
              <a:rPr lang="pl-PL" dirty="0">
                <a:hlinkClick r:id="rId4"/>
              </a:rPr>
              <a:t>What </a:t>
            </a:r>
            <a:r>
              <a:rPr lang="pl-PL" dirty="0" err="1">
                <a:hlinkClick r:id="rId4"/>
              </a:rPr>
              <a:t>is</a:t>
            </a:r>
            <a:r>
              <a:rPr lang="pl-PL" dirty="0">
                <a:hlinkClick r:id="rId4"/>
              </a:rPr>
              <a:t> WMIC?</a:t>
            </a:r>
            <a:endParaRPr lang="pl-PL" dirty="0"/>
          </a:p>
          <a:p>
            <a:pPr marL="0" indent="0" algn="r">
              <a:buNone/>
            </a:pPr>
            <a:r>
              <a:rPr lang="pl-PL" dirty="0">
                <a:hlinkClick r:id="rId5"/>
              </a:rPr>
              <a:t>Useful WMIC </a:t>
            </a:r>
            <a:r>
              <a:rPr lang="pl-PL" dirty="0" err="1">
                <a:hlinkClick r:id="rId5"/>
              </a:rPr>
              <a:t>queries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48" y="3014357"/>
            <a:ext cx="7925304" cy="31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40038" r="41474" b="17991"/>
          <a:stretch/>
        </p:blipFill>
        <p:spPr bwMode="auto">
          <a:xfrm>
            <a:off x="2536165" y="4278701"/>
            <a:ext cx="2708694" cy="132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3749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CSP UUID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8650" y="2429654"/>
            <a:ext cx="7886700" cy="12957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Some of motherboard vendors might not include this UUID in their motherboard, which is quite common on those non-OEM machines. In that case, when you use wmic trying to retrieve it you will get all FFFFFFFF-FFFF-FFFF-FFFF-FFFFFFFFFFFF as the ID back</a:t>
            </a:r>
            <a:r>
              <a:rPr lang="pl-PL" sz="2000" dirty="0"/>
              <a:t>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24590" y="3620795"/>
            <a:ext cx="6990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https://www.nextofwindows.com/the-best-way-to-uniquely-identify-a-windows-machine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2604" y="5839475"/>
            <a:ext cx="6463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http://www.dmtf.org/sites/default/files/standards/documents/DSP0134_3.1.1.pdf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904033"/>
            <a:ext cx="8069943" cy="493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MyStuff\Prezentacje\Securing Applications from Unlicensed Usage\Graphics\saad pan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09" y="969894"/>
            <a:ext cx="6590582" cy="50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298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SMBIOS </a:t>
            </a:r>
            <a:r>
              <a:rPr lang="pl-PL" dirty="0" err="1"/>
              <a:t>IDs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2" y="1179870"/>
            <a:ext cx="3000427" cy="3878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78246" y="6374953"/>
            <a:ext cx="6463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http://www.dmtf.org/sites/default/files/standards/documents/DSP0134_3.1.1.pdf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52006" y="1179870"/>
            <a:ext cx="5489611" cy="513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b="1" dirty="0"/>
              <a:t>System Information Serial </a:t>
            </a:r>
            <a:r>
              <a:rPr lang="pl-PL" sz="1400" b="1" dirty="0" err="1"/>
              <a:t>Number</a:t>
            </a:r>
            <a:endParaRPr lang="pl-PL" sz="1400" b="1" dirty="0"/>
          </a:p>
          <a:p>
            <a:pPr lvl="1"/>
            <a:r>
              <a:rPr lang="pl-PL" sz="1400" dirty="0">
                <a:hlinkClick r:id="rId4"/>
              </a:rPr>
              <a:t>WMIC BIOS Get </a:t>
            </a:r>
            <a:r>
              <a:rPr lang="pl-PL" sz="1400" dirty="0" err="1">
                <a:hlinkClick r:id="rId4"/>
              </a:rPr>
              <a:t>SerialNumber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 b="1" dirty="0"/>
              <a:t>System Information UUID</a:t>
            </a:r>
          </a:p>
          <a:p>
            <a:pPr lvl="1"/>
            <a:r>
              <a:rPr lang="pl-PL" sz="1400" dirty="0">
                <a:hlinkClick r:id="rId5"/>
              </a:rPr>
              <a:t>WMIC </a:t>
            </a:r>
            <a:r>
              <a:rPr lang="pl-PL" sz="1400" dirty="0" err="1">
                <a:hlinkClick r:id="rId5"/>
              </a:rPr>
              <a:t>CSProduct</a:t>
            </a:r>
            <a:r>
              <a:rPr lang="pl-PL" sz="1400" dirty="0">
                <a:hlinkClick r:id="rId5"/>
              </a:rPr>
              <a:t> Get UUID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b="1" dirty="0" err="1"/>
              <a:t>Baseboard</a:t>
            </a:r>
            <a:r>
              <a:rPr lang="pl-PL" sz="1400" b="1" dirty="0"/>
              <a:t> Information Serial Numer</a:t>
            </a:r>
          </a:p>
          <a:p>
            <a:pPr lvl="1"/>
            <a:r>
              <a:rPr lang="pl-PL" sz="1400" dirty="0">
                <a:hlinkClick r:id="rId6"/>
              </a:rPr>
              <a:t>WMIC </a:t>
            </a:r>
            <a:r>
              <a:rPr lang="pl-PL" sz="1400" dirty="0" err="1">
                <a:hlinkClick r:id="rId6"/>
              </a:rPr>
              <a:t>BaseBoard</a:t>
            </a:r>
            <a:r>
              <a:rPr lang="pl-PL" sz="1400" dirty="0">
                <a:hlinkClick r:id="rId6"/>
              </a:rPr>
              <a:t> Get </a:t>
            </a:r>
            <a:r>
              <a:rPr lang="pl-PL" sz="1400" dirty="0" err="1">
                <a:hlinkClick r:id="rId6"/>
              </a:rPr>
              <a:t>SerialNumber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Processor Information</a:t>
            </a:r>
            <a:r>
              <a:rPr lang="pl-PL" sz="1400" b="1" dirty="0"/>
              <a:t> Serial Numer</a:t>
            </a:r>
          </a:p>
          <a:p>
            <a:pPr lvl="1"/>
            <a:r>
              <a:rPr lang="pl-PL" sz="1400" dirty="0">
                <a:hlinkClick r:id="rId7"/>
              </a:rPr>
              <a:t>WMIC CPU Get </a:t>
            </a:r>
            <a:r>
              <a:rPr lang="pl-PL" sz="1400" dirty="0" err="1">
                <a:hlinkClick r:id="rId7"/>
              </a:rPr>
              <a:t>SerialNumber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Processor Information</a:t>
            </a:r>
            <a:r>
              <a:rPr lang="pl-PL" sz="1400" b="1" dirty="0"/>
              <a:t> </a:t>
            </a:r>
            <a:r>
              <a:rPr lang="pl-PL" sz="1400" b="1" dirty="0" err="1"/>
              <a:t>Processor</a:t>
            </a:r>
            <a:r>
              <a:rPr lang="pl-PL" sz="1400" b="1" dirty="0"/>
              <a:t> ID</a:t>
            </a:r>
          </a:p>
          <a:p>
            <a:pPr lvl="1"/>
            <a:r>
              <a:rPr lang="pl-PL" sz="1050" dirty="0"/>
              <a:t>(</a:t>
            </a:r>
            <a:r>
              <a:rPr lang="en-US" sz="1050" dirty="0"/>
              <a:t>processor-specific information that describes the processor’s features</a:t>
            </a:r>
            <a:r>
              <a:rPr lang="pl-PL" sz="1050" dirty="0"/>
              <a:t>)</a:t>
            </a:r>
          </a:p>
          <a:p>
            <a:pPr lvl="1"/>
            <a:r>
              <a:rPr lang="pl-PL" sz="1400" dirty="0">
                <a:hlinkClick r:id="rId7"/>
              </a:rPr>
              <a:t>WMIC CPU Get </a:t>
            </a:r>
            <a:r>
              <a:rPr lang="pl-PL" sz="1400" dirty="0" err="1">
                <a:hlinkClick r:id="rId7"/>
              </a:rPr>
              <a:t>ProcessorID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b="1" dirty="0"/>
              <a:t>Memory Device Serial Numer </a:t>
            </a:r>
          </a:p>
          <a:p>
            <a:pPr lvl="1"/>
            <a:r>
              <a:rPr lang="pl-PL" sz="1400" dirty="0">
                <a:hlinkClick r:id="rId8"/>
              </a:rPr>
              <a:t>WMIC </a:t>
            </a:r>
            <a:r>
              <a:rPr lang="pl-PL" sz="1400" dirty="0" err="1">
                <a:hlinkClick r:id="rId8"/>
              </a:rPr>
              <a:t>DiskDrive</a:t>
            </a:r>
            <a:r>
              <a:rPr lang="pl-PL" sz="1400" dirty="0">
                <a:hlinkClick r:id="rId8"/>
              </a:rPr>
              <a:t> Get </a:t>
            </a:r>
            <a:r>
              <a:rPr lang="pl-PL" sz="1400" dirty="0" err="1">
                <a:hlinkClick r:id="rId8"/>
              </a:rPr>
              <a:t>SerialNumber</a:t>
            </a:r>
            <a:endParaRPr lang="pl-PL" sz="1400" dirty="0"/>
          </a:p>
          <a:p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/>
              <a:t>System Enclosure or Chassis</a:t>
            </a:r>
            <a:r>
              <a:rPr lang="pl-PL" sz="1400" b="1" dirty="0"/>
              <a:t> Serial Numer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/>
              <a:t>System Power Supply</a:t>
            </a:r>
            <a:r>
              <a:rPr lang="pl-PL" sz="1400" b="1" dirty="0"/>
              <a:t> Serial Numer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b="1" dirty="0"/>
              <a:t>Portable Battery</a:t>
            </a:r>
            <a:r>
              <a:rPr lang="pl-PL" sz="1400" b="1" dirty="0"/>
              <a:t> Serial Numer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 b="1" dirty="0"/>
              <a:t>Smart Battery Data </a:t>
            </a:r>
            <a:r>
              <a:rPr lang="pl-PL" sz="1400" b="1" dirty="0" err="1"/>
              <a:t>Specification</a:t>
            </a:r>
            <a:r>
              <a:rPr lang="pl-PL" sz="1400" b="1" dirty="0"/>
              <a:t> (</a:t>
            </a:r>
            <a:r>
              <a:rPr lang="en-US" sz="1400" b="1" dirty="0"/>
              <a:t>SBDS</a:t>
            </a:r>
            <a:r>
              <a:rPr lang="pl-PL" sz="1400" b="1" dirty="0"/>
              <a:t>)</a:t>
            </a:r>
            <a:r>
              <a:rPr lang="en-US" sz="1400" b="1" dirty="0"/>
              <a:t> Serial Number</a:t>
            </a:r>
            <a:endParaRPr lang="pl-PL" sz="1400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l-PL" sz="1400" b="1" dirty="0"/>
          </a:p>
          <a:p>
            <a:pPr>
              <a:defRPr/>
            </a:pPr>
            <a:r>
              <a:rPr lang="pl-PL" sz="1400" b="1" dirty="0"/>
              <a:t>HP </a:t>
            </a:r>
            <a:r>
              <a:rPr lang="pl-PL" sz="1400" b="1" dirty="0" err="1"/>
              <a:t>ProBook</a:t>
            </a:r>
            <a:r>
              <a:rPr lang="pl-PL" sz="1400" b="1" dirty="0"/>
              <a:t> 6570b (A1029D1102):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 dirty="0"/>
              <a:t>WMIC BIOS Get </a:t>
            </a:r>
            <a:r>
              <a:rPr lang="pl-PL" sz="1400" dirty="0" err="1"/>
              <a:t>SerialNumber</a:t>
            </a:r>
            <a:r>
              <a:rPr lang="pl-PL" sz="1400" dirty="0"/>
              <a:t> = BIOS Serial </a:t>
            </a:r>
            <a:r>
              <a:rPr lang="pl-PL" sz="1400" dirty="0" err="1"/>
              <a:t>Number</a:t>
            </a:r>
            <a:endParaRPr lang="pl-PL" sz="14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 dirty="0"/>
              <a:t>WMIC </a:t>
            </a:r>
            <a:r>
              <a:rPr lang="pl-PL" sz="1400" dirty="0" err="1"/>
              <a:t>CSProduct</a:t>
            </a:r>
            <a:r>
              <a:rPr lang="pl-PL" sz="1400" dirty="0"/>
              <a:t> Get UUID = BIOS UUID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 dirty="0"/>
              <a:t>WMIC </a:t>
            </a:r>
            <a:r>
              <a:rPr lang="pl-PL" sz="1400" dirty="0" err="1"/>
              <a:t>BaseBoard</a:t>
            </a:r>
            <a:r>
              <a:rPr lang="pl-PL" sz="1400" dirty="0"/>
              <a:t> Get </a:t>
            </a:r>
            <a:r>
              <a:rPr lang="pl-PL" sz="1400" dirty="0" err="1"/>
              <a:t>SerialNumber</a:t>
            </a:r>
            <a:r>
              <a:rPr lang="pl-PL" sz="1400" dirty="0"/>
              <a:t> = BIOS System Board CT</a:t>
            </a:r>
          </a:p>
        </p:txBody>
      </p:sp>
    </p:spTree>
    <p:extLst>
      <p:ext uri="{BB962C8B-B14F-4D97-AF65-F5344CB8AC3E}">
        <p14:creationId xmlns:p14="http://schemas.microsoft.com/office/powerpoint/2010/main" val="749470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HDD SN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32" y="1191269"/>
            <a:ext cx="8342137" cy="85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734232" y="1061884"/>
            <a:ext cx="4077929" cy="1091928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8" y="2336803"/>
            <a:ext cx="8895925" cy="3575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 t="23744" r="63787" b="34855"/>
          <a:stretch/>
        </p:blipFill>
        <p:spPr bwMode="auto">
          <a:xfrm>
            <a:off x="1553031" y="3178632"/>
            <a:ext cx="1799772" cy="148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4250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</a:t>
            </a:r>
            <a:r>
              <a:rPr lang="pl-PL" dirty="0" err="1"/>
              <a:t>cRIO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610170"/>
            <a:ext cx="7886700" cy="1253800"/>
          </a:xfrm>
        </p:spPr>
        <p:txBody>
          <a:bodyPr/>
          <a:lstStyle/>
          <a:p>
            <a:pPr marL="0" indent="0" algn="just">
              <a:buNone/>
            </a:pPr>
            <a:r>
              <a:rPr lang="pl-PL" dirty="0"/>
              <a:t>Using </a:t>
            </a:r>
            <a:r>
              <a:rPr lang="pl-PL" dirty="0" err="1"/>
              <a:t>free</a:t>
            </a:r>
            <a:r>
              <a:rPr lang="pl-PL" dirty="0"/>
              <a:t> r</a:t>
            </a:r>
            <a:r>
              <a:rPr lang="en-US" dirty="0" err="1"/>
              <a:t>eference</a:t>
            </a:r>
            <a:r>
              <a:rPr lang="en-US" dirty="0"/>
              <a:t> </a:t>
            </a:r>
            <a:r>
              <a:rPr lang="pl-PL" dirty="0"/>
              <a:t>l</a:t>
            </a:r>
            <a:r>
              <a:rPr lang="en-US" dirty="0" err="1"/>
              <a:t>ibrary</a:t>
            </a:r>
            <a:r>
              <a:rPr lang="en-US" dirty="0"/>
              <a:t> for </a:t>
            </a:r>
            <a:r>
              <a:rPr lang="pl-PL" dirty="0"/>
              <a:t>r</a:t>
            </a:r>
            <a:r>
              <a:rPr lang="en-US" dirty="0" err="1"/>
              <a:t>eading</a:t>
            </a:r>
            <a:r>
              <a:rPr lang="en-US" dirty="0"/>
              <a:t> </a:t>
            </a:r>
            <a:r>
              <a:rPr lang="en-US" dirty="0" err="1"/>
              <a:t>CompactRIO</a:t>
            </a:r>
            <a:r>
              <a:rPr lang="en-US" dirty="0"/>
              <a:t> </a:t>
            </a:r>
            <a:r>
              <a:rPr lang="pl-PL" dirty="0"/>
              <a:t>s</a:t>
            </a:r>
            <a:r>
              <a:rPr lang="en-US" dirty="0" err="1"/>
              <a:t>ystem</a:t>
            </a:r>
            <a:r>
              <a:rPr lang="en-US" dirty="0"/>
              <a:t> </a:t>
            </a:r>
            <a:r>
              <a:rPr lang="pl-PL" dirty="0"/>
              <a:t>c</a:t>
            </a:r>
            <a:r>
              <a:rPr lang="en-US" dirty="0" err="1"/>
              <a:t>onfiguration</a:t>
            </a:r>
            <a:r>
              <a:rPr lang="en-US" dirty="0"/>
              <a:t> </a:t>
            </a:r>
            <a:r>
              <a:rPr lang="pl-PL" dirty="0"/>
              <a:t>i</a:t>
            </a:r>
            <a:r>
              <a:rPr lang="en-US" dirty="0" err="1"/>
              <a:t>nformation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en-US" dirty="0"/>
              <a:t>retrieve </a:t>
            </a:r>
            <a:r>
              <a:rPr lang="pl-PL" dirty="0" err="1"/>
              <a:t>controler</a:t>
            </a:r>
            <a:r>
              <a:rPr lang="pl-PL" dirty="0"/>
              <a:t> serial </a:t>
            </a:r>
            <a:r>
              <a:rPr lang="pl-PL" dirty="0" err="1"/>
              <a:t>number</a:t>
            </a:r>
            <a:r>
              <a:rPr lang="pl-PL" dirty="0"/>
              <a:t> and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relevant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857950"/>
            <a:ext cx="64865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100" y="948905"/>
            <a:ext cx="4625801" cy="524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11700" y="6374953"/>
            <a:ext cx="4019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http://www.ni.com/example/51852/en/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3532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050" y="332656"/>
            <a:ext cx="8514949" cy="648000"/>
          </a:xfrm>
        </p:spPr>
        <p:txBody>
          <a:bodyPr>
            <a:normAutofit/>
          </a:bodyPr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– NI Lic. Manager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9" y="1143310"/>
            <a:ext cx="9010262" cy="415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14661" y="6374953"/>
            <a:ext cx="6316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http://digital.ni.com/public.nsf/allkb/0F52E8B4F1F078A6862574BB00761ED8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69" y="5363835"/>
            <a:ext cx="8863944" cy="77072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&lt;National Instruments&gt;\Shared\License Manager\Bin\generateComputerId.exe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9" t="38138" r="1691" b="12477"/>
          <a:stretch/>
        </p:blipFill>
        <p:spPr bwMode="auto">
          <a:xfrm>
            <a:off x="4071666" y="2725946"/>
            <a:ext cx="4850188" cy="205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6655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- </a:t>
            </a:r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2528" y="1000665"/>
            <a:ext cx="8747185" cy="52276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MAC address – </a:t>
            </a:r>
            <a:r>
              <a:rPr lang="en-US" dirty="0">
                <a:solidFill>
                  <a:srgbClr val="00B050"/>
                </a:solidFill>
              </a:rPr>
              <a:t>theoretically unique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easy to spoof</a:t>
            </a:r>
            <a:r>
              <a:rPr lang="en-US" dirty="0"/>
              <a:t>,</a:t>
            </a:r>
            <a:r>
              <a:rPr lang="pl-PL" dirty="0"/>
              <a:t> </a:t>
            </a:r>
            <a:r>
              <a:rPr lang="pl-PL" dirty="0">
                <a:solidFill>
                  <a:srgbClr val="FF0000"/>
                </a:solidFill>
              </a:rPr>
              <a:t>„</a:t>
            </a:r>
            <a:r>
              <a:rPr lang="pl-PL" dirty="0" err="1">
                <a:solidFill>
                  <a:srgbClr val="FF0000"/>
                </a:solidFill>
              </a:rPr>
              <a:t>spontaneous</a:t>
            </a:r>
            <a:r>
              <a:rPr lang="pl-PL" dirty="0">
                <a:solidFill>
                  <a:srgbClr val="FF0000"/>
                </a:solidFill>
              </a:rPr>
              <a:t>” </a:t>
            </a:r>
            <a:r>
              <a:rPr lang="pl-PL" dirty="0" err="1">
                <a:solidFill>
                  <a:srgbClr val="FF0000"/>
                </a:solidFill>
              </a:rPr>
              <a:t>address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changes</a:t>
            </a:r>
            <a:r>
              <a:rPr lang="pl-PL" dirty="0"/>
              <a:t>,</a:t>
            </a:r>
            <a:r>
              <a:rPr lang="en-US" dirty="0"/>
              <a:t> </a:t>
            </a:r>
            <a:endParaRPr lang="pl-PL" dirty="0"/>
          </a:p>
          <a:p>
            <a:r>
              <a:rPr lang="en-US" dirty="0"/>
              <a:t>Machine GUID (and other system register based I</a:t>
            </a:r>
            <a:r>
              <a:rPr lang="pl-PL" dirty="0"/>
              <a:t>D</a:t>
            </a:r>
            <a:r>
              <a:rPr lang="en-US" dirty="0"/>
              <a:t>s) – </a:t>
            </a:r>
            <a:r>
              <a:rPr lang="en-US" dirty="0">
                <a:solidFill>
                  <a:srgbClr val="00B050"/>
                </a:solidFill>
              </a:rPr>
              <a:t>statistically unique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it is possible to modify it</a:t>
            </a:r>
            <a:r>
              <a:rPr lang="en-US" dirty="0"/>
              <a:t>,</a:t>
            </a:r>
            <a:endParaRPr lang="pl-PL" dirty="0"/>
          </a:p>
          <a:p>
            <a:r>
              <a:rPr lang="en-US" dirty="0"/>
              <a:t>CSP (motherboard) UUID – </a:t>
            </a:r>
            <a:r>
              <a:rPr lang="en-US" dirty="0">
                <a:solidFill>
                  <a:srgbClr val="00B050"/>
                </a:solidFill>
              </a:rPr>
              <a:t>statistically unique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read-only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not used by every motherboard provider</a:t>
            </a:r>
            <a:r>
              <a:rPr lang="pl-PL" dirty="0"/>
              <a:t>,</a:t>
            </a:r>
          </a:p>
          <a:p>
            <a:r>
              <a:rPr lang="en-US" dirty="0"/>
              <a:t>HDD</a:t>
            </a:r>
            <a:r>
              <a:rPr lang="pl-PL" dirty="0"/>
              <a:t>/CPU</a:t>
            </a:r>
            <a:r>
              <a:rPr lang="en-US" dirty="0"/>
              <a:t> serial number – </a:t>
            </a:r>
            <a:r>
              <a:rPr lang="en-US" dirty="0">
                <a:solidFill>
                  <a:srgbClr val="00B050"/>
                </a:solidFill>
              </a:rPr>
              <a:t>theoretically unique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read-only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HDDs are relatively often replaced</a:t>
            </a:r>
            <a:r>
              <a:rPr lang="pl-PL" dirty="0"/>
              <a:t>,</a:t>
            </a:r>
          </a:p>
          <a:p>
            <a:r>
              <a:rPr lang="en-US" dirty="0"/>
              <a:t>NI </a:t>
            </a:r>
            <a:r>
              <a:rPr lang="en-US" dirty="0" err="1"/>
              <a:t>Licence</a:t>
            </a:r>
            <a:r>
              <a:rPr lang="en-US" dirty="0"/>
              <a:t> Manager – </a:t>
            </a:r>
            <a:r>
              <a:rPr lang="en-US" dirty="0">
                <a:solidFill>
                  <a:srgbClr val="00B050"/>
                </a:solidFill>
              </a:rPr>
              <a:t>easy to use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consistent licensing mechanism</a:t>
            </a:r>
            <a:r>
              <a:rPr lang="en-US" dirty="0"/>
              <a:t>, </a:t>
            </a:r>
            <a:r>
              <a:rPr lang="en-US" u="sng" dirty="0">
                <a:solidFill>
                  <a:srgbClr val="FF0000"/>
                </a:solidFill>
              </a:rPr>
              <a:t>based on MAC address which cause</a:t>
            </a:r>
            <a:r>
              <a:rPr lang="pl-PL" u="sng" dirty="0">
                <a:solidFill>
                  <a:srgbClr val="FF0000"/>
                </a:solidFill>
              </a:rPr>
              <a:t>s</a:t>
            </a:r>
            <a:r>
              <a:rPr lang="en-US" u="sng" dirty="0">
                <a:solidFill>
                  <a:srgbClr val="FF0000"/>
                </a:solidFill>
              </a:rPr>
              <a:t> troubles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third party application coupling</a:t>
            </a:r>
            <a:r>
              <a:rPr lang="pl-PL" dirty="0"/>
              <a:t>,</a:t>
            </a:r>
          </a:p>
          <a:p>
            <a:r>
              <a:rPr lang="en-US" dirty="0"/>
              <a:t>Software Protection Dongle </a:t>
            </a:r>
            <a:r>
              <a:rPr lang="pl-PL" dirty="0"/>
              <a:t>(</a:t>
            </a:r>
            <a:r>
              <a:rPr lang="en-US" dirty="0"/>
              <a:t>keylok.com</a:t>
            </a:r>
            <a:r>
              <a:rPr lang="pl-PL" dirty="0"/>
              <a:t>, </a:t>
            </a:r>
            <a:r>
              <a:rPr lang="pl-PL" dirty="0" err="1"/>
              <a:t>rockey.com.my</a:t>
            </a:r>
            <a:r>
              <a:rPr lang="pl-PL" dirty="0"/>
              <a:t>)</a:t>
            </a:r>
            <a:r>
              <a:rPr lang="en-US" dirty="0"/>
              <a:t> - it starts to be not that straightforward solution</a:t>
            </a:r>
            <a:r>
              <a:rPr lang="pl-PL" dirty="0"/>
              <a:t>,</a:t>
            </a:r>
          </a:p>
          <a:p>
            <a:r>
              <a:rPr lang="pl-PL" dirty="0"/>
              <a:t>How much we </a:t>
            </a:r>
            <a:r>
              <a:rPr lang="pl-PL" dirty="0" err="1"/>
              <a:t>care</a:t>
            </a:r>
            <a:r>
              <a:rPr lang="pl-PL" dirty="0"/>
              <a:t>?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1164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MyStuff\Prezentacje\Securing Applications from Unlicensed Usage\Graphics\passpor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90"/>
          <a:stretch/>
        </p:blipFill>
        <p:spPr bwMode="auto">
          <a:xfrm>
            <a:off x="725213" y="31532"/>
            <a:ext cx="8418787" cy="61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</a:t>
            </a:r>
            <a:r>
              <a:rPr lang="pl-PL" dirty="0" err="1"/>
              <a:t>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5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</a:t>
            </a:r>
            <a:r>
              <a:rPr lang="pl-PL" dirty="0" err="1"/>
              <a:t>Identification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355834"/>
            <a:ext cx="7886700" cy="4605675"/>
          </a:xfrm>
        </p:spPr>
        <p:txBody>
          <a:bodyPr>
            <a:normAutofit/>
          </a:bodyPr>
          <a:lstStyle/>
          <a:p>
            <a:r>
              <a:rPr lang="pl-PL" sz="2800" dirty="0"/>
              <a:t>Machine ID</a:t>
            </a:r>
          </a:p>
          <a:p>
            <a:r>
              <a:rPr lang="pl-PL" sz="2800" dirty="0"/>
              <a:t>(</a:t>
            </a:r>
            <a:r>
              <a:rPr lang="pl-PL" sz="2800" dirty="0" err="1"/>
              <a:t>optional</a:t>
            </a:r>
            <a:r>
              <a:rPr lang="pl-PL" sz="2800" dirty="0"/>
              <a:t>) </a:t>
            </a:r>
            <a:r>
              <a:rPr lang="pl-PL" sz="2800" dirty="0" err="1"/>
              <a:t>Modifier</a:t>
            </a:r>
            <a:r>
              <a:rPr lang="pl-PL" sz="2800" dirty="0"/>
              <a:t>(s)</a:t>
            </a:r>
          </a:p>
          <a:p>
            <a:endParaRPr lang="pl-PL" dirty="0"/>
          </a:p>
          <a:p>
            <a:endParaRPr lang="pl-PL" dirty="0"/>
          </a:p>
          <a:p>
            <a:pPr marL="0" indent="0" algn="ctr">
              <a:buNone/>
            </a:pPr>
            <a:r>
              <a:rPr lang="pl-PL" sz="3200" b="1" dirty="0"/>
              <a:t>System ID = Machine ID ★ </a:t>
            </a:r>
            <a:r>
              <a:rPr lang="pl-PL" sz="3200" b="1" dirty="0" err="1"/>
              <a:t>Modifier</a:t>
            </a:r>
            <a:r>
              <a:rPr lang="pl-PL" sz="3200" b="1" dirty="0"/>
              <a:t>(s)</a:t>
            </a:r>
          </a:p>
          <a:p>
            <a:pPr marL="0" indent="0" algn="ctr">
              <a:buNone/>
            </a:pPr>
            <a:endParaRPr lang="pl-PL" sz="3200" b="1" dirty="0"/>
          </a:p>
          <a:p>
            <a:pPr marL="0" indent="0" algn="ctr">
              <a:buNone/>
            </a:pPr>
            <a:r>
              <a:rPr lang="pl-PL" sz="3200" b="1" dirty="0" err="1"/>
              <a:t>Licence</a:t>
            </a:r>
            <a:r>
              <a:rPr lang="pl-PL" sz="3200" b="1" dirty="0"/>
              <a:t> </a:t>
            </a:r>
            <a:r>
              <a:rPr lang="pl-PL" sz="3200" b="1" dirty="0" err="1"/>
              <a:t>Key</a:t>
            </a:r>
            <a:endParaRPr lang="en-US" sz="3200" b="1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4291642" y="366623"/>
            <a:ext cx="465826" cy="7479102"/>
          </a:xfrm>
          <a:prstGeom prst="rightBrace">
            <a:avLst>
              <a:gd name="adj1" fmla="val 3796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1" y="1447569"/>
            <a:ext cx="8742819" cy="373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8837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00" y="910688"/>
            <a:ext cx="6600825" cy="38221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Securing </a:t>
            </a:r>
            <a:r>
              <a:rPr lang="pl-PL" dirty="0"/>
              <a:t>A</a:t>
            </a:r>
            <a:r>
              <a:rPr lang="en-US" dirty="0" err="1"/>
              <a:t>pplications</a:t>
            </a:r>
            <a:r>
              <a:rPr lang="en-US" dirty="0"/>
              <a:t> from </a:t>
            </a:r>
            <a:r>
              <a:rPr lang="pl-PL" dirty="0"/>
              <a:t>U</a:t>
            </a:r>
            <a:r>
              <a:rPr lang="en-US" dirty="0" err="1"/>
              <a:t>nlicensed</a:t>
            </a:r>
            <a:r>
              <a:rPr lang="en-US" dirty="0"/>
              <a:t> </a:t>
            </a:r>
            <a:r>
              <a:rPr lang="pl-PL" dirty="0"/>
              <a:t>U</a:t>
            </a:r>
            <a:r>
              <a:rPr lang="en-US" dirty="0"/>
              <a:t>sage</a:t>
            </a:r>
            <a:br>
              <a:rPr lang="pl-PL" sz="1200" dirty="0"/>
            </a:br>
            <a:br>
              <a:rPr lang="pl-PL" sz="2000" dirty="0"/>
            </a:br>
            <a:r>
              <a:rPr lang="pl-PL" sz="2000" dirty="0" err="1"/>
              <a:t>or</a:t>
            </a:r>
            <a:br>
              <a:rPr lang="pl-PL" sz="1200" dirty="0"/>
            </a:br>
            <a:br>
              <a:rPr lang="pl-PL" sz="2000" dirty="0"/>
            </a:br>
            <a:r>
              <a:rPr lang="en-US" sz="2800" dirty="0"/>
              <a:t>How to instill virtue and uphold chastity of our beloved intellectual property.</a:t>
            </a:r>
            <a:r>
              <a:rPr lang="pl-PL" sz="2800" dirty="0"/>
              <a:t>..</a:t>
            </a:r>
            <a:endParaRPr lang="en-US" sz="280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968400" y="4744792"/>
            <a:ext cx="5228746" cy="705704"/>
          </a:xfrm>
        </p:spPr>
        <p:txBody>
          <a:bodyPr>
            <a:normAutofit fontScale="77500" lnSpcReduction="20000"/>
          </a:bodyPr>
          <a:lstStyle/>
          <a:p>
            <a:r>
              <a:rPr lang="pl-PL" sz="1400" dirty="0"/>
              <a:t>Mistrzostwa Polski Programistów </a:t>
            </a:r>
            <a:r>
              <a:rPr lang="pl-PL" sz="1400" dirty="0" err="1"/>
              <a:t>LabVIEW</a:t>
            </a:r>
            <a:r>
              <a:rPr lang="pl-PL" sz="1400" dirty="0"/>
              <a:t> 2017</a:t>
            </a:r>
          </a:p>
          <a:p>
            <a:r>
              <a:rPr lang="en-US" sz="1400" dirty="0" err="1"/>
              <a:t>Strefa</a:t>
            </a:r>
            <a:r>
              <a:rPr lang="en-US" sz="1400" dirty="0"/>
              <a:t> </a:t>
            </a:r>
            <a:r>
              <a:rPr lang="en-US" sz="1400" dirty="0" err="1"/>
              <a:t>Kultury</a:t>
            </a:r>
            <a:r>
              <a:rPr lang="en-US" sz="1400" dirty="0"/>
              <a:t> </a:t>
            </a:r>
            <a:r>
              <a:rPr lang="en-US" sz="1400" dirty="0" err="1"/>
              <a:t>Studenckiej</a:t>
            </a:r>
            <a:r>
              <a:rPr lang="pl-PL" sz="1400" dirty="0"/>
              <a:t> </a:t>
            </a:r>
            <a:r>
              <a:rPr lang="en-US" sz="1400" dirty="0" err="1"/>
              <a:t>Politechniki</a:t>
            </a:r>
            <a:r>
              <a:rPr lang="en-US" sz="1400" dirty="0"/>
              <a:t> </a:t>
            </a:r>
            <a:r>
              <a:rPr lang="pl-PL" sz="1400" dirty="0"/>
              <a:t>Wrocławskiej</a:t>
            </a:r>
          </a:p>
          <a:p>
            <a:r>
              <a:rPr lang="pl-PL" sz="1400" dirty="0"/>
              <a:t>22.04.2017 Wrocław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394859" y="5913143"/>
            <a:ext cx="4354284" cy="7057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800" dirty="0"/>
              <a:t>Michał.Bieńkowski@etteplan.com</a:t>
            </a:r>
          </a:p>
          <a:p>
            <a:pPr algn="ctr"/>
            <a:r>
              <a:rPr lang="pl-PL" sz="1800" dirty="0">
                <a:solidFill>
                  <a:schemeClr val="bg1"/>
                </a:solidFill>
              </a:rPr>
              <a:t>CLA CTD</a:t>
            </a:r>
            <a:endParaRPr lang="en-US" sz="1800" dirty="0">
              <a:solidFill>
                <a:schemeClr val="bg1"/>
              </a:solidFill>
            </a:endParaRP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7203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ID </a:t>
            </a:r>
            <a:r>
              <a:rPr lang="pl-PL" dirty="0" err="1"/>
              <a:t>encryption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121434"/>
            <a:ext cx="7886700" cy="4840074"/>
          </a:xfrm>
        </p:spPr>
        <p:txBody>
          <a:bodyPr>
            <a:normAutofit/>
          </a:bodyPr>
          <a:lstStyle/>
          <a:p>
            <a:r>
              <a:rPr lang="pl-PL" dirty="0"/>
              <a:t>Method I – One </a:t>
            </a:r>
            <a:r>
              <a:rPr lang="pl-PL" dirty="0" err="1"/>
              <a:t>Way</a:t>
            </a:r>
            <a:r>
              <a:rPr lang="pl-PL" dirty="0"/>
              <a:t> </a:t>
            </a:r>
            <a:r>
              <a:rPr lang="pl-PL" dirty="0" err="1"/>
              <a:t>Ticket</a:t>
            </a:r>
            <a:endParaRPr lang="en-US" dirty="0"/>
          </a:p>
        </p:txBody>
      </p:sp>
      <p:pic>
        <p:nvPicPr>
          <p:cNvPr id="1026" name="Picture 2" descr="C:\MyStuff\Prezentacje\Securing Applications from Unlicensed Usage\Graphics\one way tick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07" y="928978"/>
            <a:ext cx="5210786" cy="51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006" y="1722307"/>
            <a:ext cx="2661988" cy="1815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" y="3709147"/>
            <a:ext cx="9006904" cy="2193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8" y="2447580"/>
            <a:ext cx="8671324" cy="184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85" y="1944914"/>
            <a:ext cx="8633230" cy="296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989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ID </a:t>
            </a:r>
            <a:r>
              <a:rPr lang="pl-PL" dirty="0" err="1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121434"/>
            <a:ext cx="7886700" cy="4840074"/>
          </a:xfrm>
        </p:spPr>
        <p:txBody>
          <a:bodyPr>
            <a:normAutofit/>
          </a:bodyPr>
          <a:lstStyle/>
          <a:p>
            <a:r>
              <a:rPr lang="pl-PL" dirty="0"/>
              <a:t>Method I – One </a:t>
            </a:r>
            <a:r>
              <a:rPr lang="pl-PL" dirty="0" err="1"/>
              <a:t>Way</a:t>
            </a:r>
            <a:r>
              <a:rPr lang="pl-PL" dirty="0"/>
              <a:t> </a:t>
            </a:r>
            <a:r>
              <a:rPr lang="pl-PL" dirty="0" err="1"/>
              <a:t>Ticket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3" y="1949056"/>
            <a:ext cx="8592454" cy="3540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61172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ID </a:t>
            </a:r>
            <a:r>
              <a:rPr lang="pl-PL" dirty="0" err="1"/>
              <a:t>encryption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121434"/>
            <a:ext cx="7886700" cy="4840074"/>
          </a:xfrm>
        </p:spPr>
        <p:txBody>
          <a:bodyPr>
            <a:normAutofit/>
          </a:bodyPr>
          <a:lstStyle/>
          <a:p>
            <a:r>
              <a:rPr lang="pl-PL" dirty="0"/>
              <a:t>Method II – </a:t>
            </a:r>
            <a:r>
              <a:rPr lang="pl-PL" dirty="0" err="1"/>
              <a:t>symmetric</a:t>
            </a:r>
            <a:r>
              <a:rPr lang="pl-PL" dirty="0"/>
              <a:t> </a:t>
            </a:r>
            <a:r>
              <a:rPr lang="pl-PL" dirty="0" err="1"/>
              <a:t>encription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113578"/>
            <a:ext cx="46101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1" y="2008968"/>
            <a:ext cx="9046578" cy="344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" y="1794510"/>
            <a:ext cx="8847544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700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ID </a:t>
            </a:r>
            <a:r>
              <a:rPr lang="pl-PL" dirty="0" err="1"/>
              <a:t>encryption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121434"/>
            <a:ext cx="7886700" cy="4840074"/>
          </a:xfrm>
        </p:spPr>
        <p:txBody>
          <a:bodyPr>
            <a:normAutofit/>
          </a:bodyPr>
          <a:lstStyle/>
          <a:p>
            <a:r>
              <a:rPr lang="pl-PL" dirty="0"/>
              <a:t>Method II – </a:t>
            </a:r>
            <a:r>
              <a:rPr lang="pl-PL" dirty="0" err="1"/>
              <a:t>symmetric</a:t>
            </a:r>
            <a:r>
              <a:rPr lang="pl-PL" dirty="0"/>
              <a:t> </a:t>
            </a:r>
            <a:r>
              <a:rPr lang="pl-PL" dirty="0" err="1"/>
              <a:t>encription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26" y="1905000"/>
            <a:ext cx="8394148" cy="353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3150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System ID </a:t>
            </a:r>
            <a:r>
              <a:rPr lang="pl-PL" dirty="0" err="1"/>
              <a:t>validation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1121434"/>
            <a:ext cx="7886700" cy="4840074"/>
          </a:xfrm>
        </p:spPr>
        <p:txBody>
          <a:bodyPr>
            <a:normAutofit/>
          </a:bodyPr>
          <a:lstStyle/>
          <a:p>
            <a:r>
              <a:rPr lang="pl-PL" dirty="0"/>
              <a:t>Method II – </a:t>
            </a:r>
            <a:r>
              <a:rPr lang="pl-PL" dirty="0" err="1"/>
              <a:t>symmetric</a:t>
            </a:r>
            <a:r>
              <a:rPr lang="pl-PL" dirty="0"/>
              <a:t> </a:t>
            </a:r>
            <a:r>
              <a:rPr lang="pl-PL" dirty="0" err="1"/>
              <a:t>encription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4" y="2057401"/>
            <a:ext cx="8951072" cy="316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24497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Licence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7" y="1683665"/>
            <a:ext cx="8991447" cy="343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600" y1="6689" x2="93333" y2="7358"/>
                        <a14:foregroundMark x1="93600" y1="8361" x2="93867" y2="92642"/>
                        <a14:foregroundMark x1="93067" y1="92642" x2="4800" y2="92308"/>
                        <a14:foregroundMark x1="4000" y1="92308" x2="4000" y2="13043"/>
                        <a14:foregroundMark x1="7733" y1="17726" x2="16000" y2="23077"/>
                        <a14:foregroundMark x1="8267" y1="27425" x2="16000" y2="17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60" y="1606025"/>
            <a:ext cx="4572681" cy="3645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5622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Licence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Generator </a:t>
            </a:r>
            <a:r>
              <a:rPr lang="pl-PL" dirty="0" err="1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0" y="1164771"/>
            <a:ext cx="3954622" cy="452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94630" y="1166843"/>
            <a:ext cx="48187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Generated </a:t>
            </a:r>
            <a:r>
              <a:rPr lang="en-US" sz="1600" b="1" dirty="0" err="1"/>
              <a:t>licence</a:t>
            </a:r>
            <a:r>
              <a:rPr lang="en-US" sz="1600" b="1" dirty="0"/>
              <a:t> key file:</a:t>
            </a:r>
            <a:endParaRPr lang="pl-PL" sz="1600" b="1" dirty="0"/>
          </a:p>
          <a:p>
            <a:r>
              <a:rPr lang="en-US" sz="1600" i="1" dirty="0" err="1">
                <a:solidFill>
                  <a:schemeClr val="accent1"/>
                </a:solidFill>
              </a:rPr>
              <a:t>LicenceKeyFile</a:t>
            </a:r>
            <a:r>
              <a:rPr lang="en-US" sz="1600" i="1" dirty="0">
                <a:solidFill>
                  <a:schemeClr val="accent1"/>
                </a:solidFill>
              </a:rPr>
              <a:t>_&lt;</a:t>
            </a:r>
            <a:r>
              <a:rPr lang="pl-PL" sz="1600" i="1" dirty="0" err="1">
                <a:solidFill>
                  <a:schemeClr val="accent1"/>
                </a:solidFill>
              </a:rPr>
              <a:t>RequestU</a:t>
            </a:r>
            <a:r>
              <a:rPr lang="en-US" sz="1600" i="1" dirty="0">
                <a:solidFill>
                  <a:schemeClr val="accent1"/>
                </a:solidFill>
              </a:rPr>
              <a:t>UID&gt;.bin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E</a:t>
            </a:r>
            <a:r>
              <a:rPr lang="en-US" sz="1600" dirty="0" err="1"/>
              <a:t>ncrypted</a:t>
            </a:r>
            <a:r>
              <a:rPr lang="en-US" sz="1600" dirty="0"/>
              <a:t> </a:t>
            </a:r>
            <a:r>
              <a:rPr lang="en-US" sz="1600" dirty="0" err="1"/>
              <a:t>licence</a:t>
            </a:r>
            <a:r>
              <a:rPr lang="en-US" sz="1600" dirty="0"/>
              <a:t> key</a:t>
            </a:r>
          </a:p>
          <a:p>
            <a:endParaRPr lang="en-US" sz="1600" dirty="0"/>
          </a:p>
          <a:p>
            <a:r>
              <a:rPr lang="en-US" sz="1600" b="1" dirty="0"/>
              <a:t>Report file:</a:t>
            </a:r>
            <a:endParaRPr lang="pl-PL" sz="1600" b="1" dirty="0"/>
          </a:p>
          <a:p>
            <a:r>
              <a:rPr lang="en-US" sz="1600" i="1" dirty="0" err="1">
                <a:solidFill>
                  <a:schemeClr val="accent1"/>
                </a:solidFill>
              </a:rPr>
              <a:t>GenerationReport</a:t>
            </a:r>
            <a:r>
              <a:rPr lang="en-US" sz="1600" i="1" dirty="0">
                <a:solidFill>
                  <a:schemeClr val="accent1"/>
                </a:solidFill>
              </a:rPr>
              <a:t>_&lt;</a:t>
            </a:r>
            <a:r>
              <a:rPr lang="pl-PL" sz="1600" i="1" dirty="0" err="1">
                <a:solidFill>
                  <a:schemeClr val="accent1"/>
                </a:solidFill>
              </a:rPr>
              <a:t>RequestU</a:t>
            </a:r>
            <a:r>
              <a:rPr lang="en-US" sz="1600" i="1" dirty="0">
                <a:solidFill>
                  <a:schemeClr val="accent1"/>
                </a:solidFill>
              </a:rPr>
              <a:t>UID&gt;_</a:t>
            </a:r>
            <a:endParaRPr lang="pl-PL" sz="1600" i="1" dirty="0">
              <a:solidFill>
                <a:schemeClr val="accent1"/>
              </a:solidFill>
            </a:endParaRPr>
          </a:p>
          <a:p>
            <a:r>
              <a:rPr lang="en-US" sz="1600" i="1" dirty="0">
                <a:solidFill>
                  <a:schemeClr val="accent1"/>
                </a:solidFill>
              </a:rPr>
              <a:t>&lt;</a:t>
            </a:r>
            <a:r>
              <a:rPr lang="en-US" sz="1600" i="1" dirty="0" err="1">
                <a:solidFill>
                  <a:schemeClr val="accent1"/>
                </a:solidFill>
              </a:rPr>
              <a:t>ApplicationName</a:t>
            </a:r>
            <a:r>
              <a:rPr lang="en-US" sz="1600" i="1" dirty="0">
                <a:solidFill>
                  <a:schemeClr val="accent1"/>
                </a:solidFill>
              </a:rPr>
              <a:t>&gt;_&lt;Date&gt;.log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E</a:t>
            </a:r>
            <a:r>
              <a:rPr lang="en-US" sz="1600" dirty="0" err="1"/>
              <a:t>ncrypted</a:t>
            </a:r>
            <a:r>
              <a:rPr lang="en-US" sz="1600" dirty="0"/>
              <a:t> </a:t>
            </a:r>
            <a:r>
              <a:rPr lang="en-US" sz="1600" dirty="0" err="1"/>
              <a:t>licence</a:t>
            </a:r>
            <a:r>
              <a:rPr lang="en-US" sz="1600" dirty="0"/>
              <a:t>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System U</a:t>
            </a:r>
            <a:r>
              <a:rPr lang="en-US" sz="1600" dirty="0"/>
              <a:t>UID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Disk </a:t>
            </a:r>
            <a:r>
              <a:rPr lang="pl-PL" sz="1600" dirty="0" err="1"/>
              <a:t>drive</a:t>
            </a:r>
            <a:r>
              <a:rPr lang="pl-PL" sz="1600" dirty="0"/>
              <a:t> serial </a:t>
            </a:r>
            <a:r>
              <a:rPr lang="pl-PL" sz="1600" dirty="0" err="1"/>
              <a:t>number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/>
              <a:t>Processor</a:t>
            </a:r>
            <a:r>
              <a:rPr lang="pl-PL" sz="1600" dirty="0"/>
              <a:t> 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A</a:t>
            </a:r>
            <a:r>
              <a:rPr lang="en-US" sz="1600" dirty="0"/>
              <a:t>plication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M</a:t>
            </a:r>
            <a:r>
              <a:rPr lang="en-US" sz="1600" dirty="0" err="1"/>
              <a:t>achine</a:t>
            </a:r>
            <a:r>
              <a:rPr lang="en-US" sz="1600" dirty="0"/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U</a:t>
            </a:r>
            <a:r>
              <a:rPr lang="en-US" sz="1600" dirty="0" err="1"/>
              <a:t>ser</a:t>
            </a:r>
            <a:r>
              <a:rPr lang="en-US" sz="1600" dirty="0"/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generation &lt;DD-MM-YYYY HH:MM:SS&gt;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name on which was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 name which generates the key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/>
              <a:t>Licence</a:t>
            </a:r>
            <a:r>
              <a:rPr lang="pl-PL" sz="1600" dirty="0"/>
              <a:t> generator version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810886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Licence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Activator</a:t>
            </a:r>
            <a:r>
              <a:rPr lang="pl-PL" dirty="0"/>
              <a:t> </a:t>
            </a:r>
            <a:r>
              <a:rPr lang="pl-PL" dirty="0" err="1"/>
              <a:t>Example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05" y="1181357"/>
            <a:ext cx="3990583" cy="422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94630" y="1166843"/>
            <a:ext cx="48187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 err="1"/>
              <a:t>Activation</a:t>
            </a:r>
            <a:r>
              <a:rPr lang="pl-PL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Loads </a:t>
            </a:r>
            <a:r>
              <a:rPr lang="pl-PL" sz="1600" dirty="0"/>
              <a:t>l</a:t>
            </a:r>
            <a:r>
              <a:rPr lang="en-US" sz="1600" dirty="0" err="1"/>
              <a:t>icence</a:t>
            </a:r>
            <a:r>
              <a:rPr lang="en-US" sz="1600" dirty="0"/>
              <a:t> </a:t>
            </a:r>
            <a:r>
              <a:rPr lang="pl-PL" sz="1600" dirty="0"/>
              <a:t>k</a:t>
            </a:r>
            <a:r>
              <a:rPr lang="en-US" sz="1600" dirty="0" err="1"/>
              <a:t>ey</a:t>
            </a:r>
            <a:r>
              <a:rPr lang="en-US" sz="1600" dirty="0"/>
              <a:t> into the system registry</a:t>
            </a:r>
            <a:r>
              <a:rPr lang="pl-PL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this moment dedicated Dave.exe </a:t>
            </a:r>
            <a:r>
              <a:rPr lang="pl-PL" sz="1600" dirty="0"/>
              <a:t>l</a:t>
            </a:r>
            <a:r>
              <a:rPr lang="en-US" sz="1600" dirty="0" err="1"/>
              <a:t>icence</a:t>
            </a:r>
            <a:r>
              <a:rPr lang="en-US" sz="1600" dirty="0"/>
              <a:t> </a:t>
            </a:r>
            <a:r>
              <a:rPr lang="pl-PL" sz="1600" dirty="0"/>
              <a:t>a</a:t>
            </a:r>
            <a:r>
              <a:rPr lang="en-US" sz="1600" dirty="0" err="1"/>
              <a:t>ctivator</a:t>
            </a:r>
            <a:r>
              <a:rPr lang="en-US" sz="1600" dirty="0"/>
              <a:t> displays: „Application Dave.exe is activated” and </a:t>
            </a:r>
            <a:r>
              <a:rPr lang="en-US" sz="1600" dirty="0" err="1"/>
              <a:t>boolean</a:t>
            </a:r>
            <a:r>
              <a:rPr lang="en-US" sz="1600" dirty="0"/>
              <a:t> indicator is on.</a:t>
            </a:r>
            <a:r>
              <a:rPr lang="pl-PL" sz="1600" dirty="0"/>
              <a:t> </a:t>
            </a:r>
            <a:r>
              <a:rPr lang="pl-PL" sz="1600" dirty="0" err="1"/>
              <a:t>Activate</a:t>
            </a:r>
            <a:r>
              <a:rPr lang="pl-PL" sz="1600" dirty="0"/>
              <a:t> </a:t>
            </a:r>
            <a:r>
              <a:rPr lang="pl-PL" sz="1600" dirty="0" err="1"/>
              <a:t>button</a:t>
            </a:r>
            <a:r>
              <a:rPr lang="pl-PL" sz="1600" dirty="0"/>
              <a:t> </a:t>
            </a:r>
            <a:r>
              <a:rPr lang="en-US" sz="1600" dirty="0"/>
              <a:t>changes</a:t>
            </a:r>
            <a:r>
              <a:rPr lang="pl-PL" sz="1600" dirty="0"/>
              <a:t> </a:t>
            </a:r>
            <a:r>
              <a:rPr lang="pl-PL" sz="1600" dirty="0" err="1"/>
              <a:t>into</a:t>
            </a:r>
            <a:r>
              <a:rPr lang="pl-PL" sz="1600" dirty="0"/>
              <a:t> d</a:t>
            </a:r>
            <a:r>
              <a:rPr lang="en-US" sz="1600" dirty="0" err="1"/>
              <a:t>eactivate</a:t>
            </a:r>
            <a:r>
              <a:rPr lang="pl-PL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pl-PL" sz="1600" b="1" dirty="0" err="1"/>
              <a:t>Licence</a:t>
            </a:r>
            <a:r>
              <a:rPr lang="pl-PL" sz="1600" b="1" dirty="0"/>
              <a:t> </a:t>
            </a:r>
            <a:r>
              <a:rPr lang="pl-PL" sz="1600" b="1" dirty="0" err="1"/>
              <a:t>key</a:t>
            </a:r>
            <a:r>
              <a:rPr lang="pl-PL" sz="1600" b="1" dirty="0"/>
              <a:t> </a:t>
            </a:r>
            <a:r>
              <a:rPr lang="pl-PL" sz="1600" b="1" dirty="0" err="1"/>
              <a:t>request</a:t>
            </a:r>
            <a:r>
              <a:rPr lang="pl-PL" sz="1600" b="1" dirty="0"/>
              <a:t> </a:t>
            </a:r>
            <a:r>
              <a:rPr lang="en-US" sz="1600" b="1" dirty="0"/>
              <a:t>file:</a:t>
            </a:r>
            <a:endParaRPr lang="pl-PL" sz="1600" b="1" dirty="0"/>
          </a:p>
          <a:p>
            <a:r>
              <a:rPr lang="pl-PL" sz="1600" i="1" dirty="0" err="1">
                <a:solidFill>
                  <a:schemeClr val="accent1"/>
                </a:solidFill>
              </a:rPr>
              <a:t>LicenceRequest</a:t>
            </a:r>
            <a:r>
              <a:rPr lang="pl-PL" sz="1600" i="1" dirty="0">
                <a:solidFill>
                  <a:schemeClr val="accent1"/>
                </a:solidFill>
              </a:rPr>
              <a:t>_</a:t>
            </a:r>
            <a:r>
              <a:rPr lang="en-US" sz="1600" i="1" dirty="0">
                <a:solidFill>
                  <a:schemeClr val="accent1"/>
                </a:solidFill>
              </a:rPr>
              <a:t>&lt;</a:t>
            </a:r>
            <a:r>
              <a:rPr lang="pl-PL" sz="1600" i="1" dirty="0" err="1">
                <a:solidFill>
                  <a:schemeClr val="accent1"/>
                </a:solidFill>
              </a:rPr>
              <a:t>RequestU</a:t>
            </a:r>
            <a:r>
              <a:rPr lang="en-US" sz="1600" i="1" dirty="0">
                <a:solidFill>
                  <a:schemeClr val="accent1"/>
                </a:solidFill>
              </a:rPr>
              <a:t>UID&gt;</a:t>
            </a:r>
            <a:r>
              <a:rPr lang="pl-PL" sz="1600" i="1" dirty="0">
                <a:solidFill>
                  <a:schemeClr val="accent1"/>
                </a:solidFill>
              </a:rPr>
              <a:t>_</a:t>
            </a:r>
          </a:p>
          <a:p>
            <a:r>
              <a:rPr lang="pl-PL" sz="1600" i="1" dirty="0">
                <a:solidFill>
                  <a:schemeClr val="accent1"/>
                </a:solidFill>
              </a:rPr>
              <a:t>&lt;</a:t>
            </a:r>
            <a:r>
              <a:rPr lang="pl-PL" sz="1600" i="1" dirty="0" err="1">
                <a:solidFill>
                  <a:schemeClr val="accent1"/>
                </a:solidFill>
              </a:rPr>
              <a:t>ApplicationName</a:t>
            </a:r>
            <a:r>
              <a:rPr lang="pl-PL" sz="1600" i="1" dirty="0">
                <a:solidFill>
                  <a:schemeClr val="accent1"/>
                </a:solidFill>
              </a:rPr>
              <a:t>&gt;.txt</a:t>
            </a:r>
            <a:endParaRPr lang="en-US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System U</a:t>
            </a:r>
            <a:r>
              <a:rPr lang="en-US" sz="1600" dirty="0"/>
              <a:t>UID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Disk </a:t>
            </a:r>
            <a:r>
              <a:rPr lang="pl-PL" sz="1600" dirty="0" err="1"/>
              <a:t>drive</a:t>
            </a:r>
            <a:r>
              <a:rPr lang="pl-PL" sz="1600" dirty="0"/>
              <a:t> serial </a:t>
            </a:r>
            <a:r>
              <a:rPr lang="pl-PL" sz="1600" dirty="0" err="1"/>
              <a:t>number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/>
              <a:t>Processor</a:t>
            </a:r>
            <a:r>
              <a:rPr lang="pl-PL" sz="1600" dirty="0"/>
              <a:t> ID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A</a:t>
            </a:r>
            <a:r>
              <a:rPr lang="en-US" sz="1600" dirty="0"/>
              <a:t>plication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M</a:t>
            </a:r>
            <a:r>
              <a:rPr lang="en-US" sz="1600" dirty="0" err="1"/>
              <a:t>achine</a:t>
            </a:r>
            <a:r>
              <a:rPr lang="en-US" sz="1600" dirty="0"/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/>
              <a:t>U</a:t>
            </a:r>
            <a:r>
              <a:rPr lang="en-US" sz="1600" dirty="0" err="1"/>
              <a:t>ser</a:t>
            </a:r>
            <a:r>
              <a:rPr lang="en-US" sz="1600" dirty="0"/>
              <a:t>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Date of generation &lt;DD-MM-YYYY HH:MM:SS&gt;</a:t>
            </a:r>
            <a:endParaRPr lang="pl-PL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/>
              <a:t>Licence</a:t>
            </a:r>
            <a:r>
              <a:rPr lang="pl-PL" sz="1600" dirty="0"/>
              <a:t> </a:t>
            </a:r>
            <a:r>
              <a:rPr lang="pl-PL" sz="1600" dirty="0" err="1"/>
              <a:t>activator</a:t>
            </a:r>
            <a:r>
              <a:rPr lang="pl-PL" sz="1600" dirty="0"/>
              <a:t>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u="sng" dirty="0" err="1"/>
              <a:t>Instruction</a:t>
            </a:r>
            <a:r>
              <a:rPr lang="pl-PL" sz="1600" u="sng" dirty="0"/>
              <a:t> for the </a:t>
            </a:r>
            <a:r>
              <a:rPr lang="pl-PL" sz="1600" u="sng" dirty="0" err="1"/>
              <a:t>provider</a:t>
            </a:r>
            <a:endParaRPr lang="en-US" sz="1600" u="sng" dirty="0"/>
          </a:p>
        </p:txBody>
      </p:sp>
    </p:spTree>
    <p:extLst>
      <p:ext uri="{BB962C8B-B14F-4D97-AF65-F5344CB8AC3E}">
        <p14:creationId xmlns:p14="http://schemas.microsoft.com/office/powerpoint/2010/main" val="95125723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identify</a:t>
            </a:r>
            <a:r>
              <a:rPr lang="pl-PL" dirty="0"/>
              <a:t> target </a:t>
            </a:r>
            <a:r>
              <a:rPr lang="pl-PL" dirty="0" err="1"/>
              <a:t>machine</a:t>
            </a:r>
            <a:r>
              <a:rPr lang="pl-PL" dirty="0"/>
              <a:t>?</a:t>
            </a:r>
          </a:p>
          <a:p>
            <a:r>
              <a:rPr lang="pl-PL" dirty="0"/>
              <a:t>How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licence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?</a:t>
            </a:r>
          </a:p>
          <a:p>
            <a:r>
              <a:rPr lang="pl-PL" dirty="0"/>
              <a:t>How to </a:t>
            </a:r>
            <a:r>
              <a:rPr lang="pl-PL" dirty="0" err="1"/>
              <a:t>encrypt</a:t>
            </a:r>
            <a:r>
              <a:rPr lang="pl-PL" dirty="0"/>
              <a:t> </a:t>
            </a:r>
            <a:r>
              <a:rPr lang="pl-PL" dirty="0" err="1"/>
              <a:t>licence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?</a:t>
            </a:r>
          </a:p>
          <a:p>
            <a:r>
              <a:rPr lang="pl-PL" dirty="0"/>
              <a:t>How to </a:t>
            </a:r>
            <a:r>
              <a:rPr lang="pl-PL" dirty="0" err="1"/>
              <a:t>deal</a:t>
            </a:r>
            <a:r>
              <a:rPr lang="pl-PL" dirty="0"/>
              <a:t> with non Windows </a:t>
            </a:r>
            <a:r>
              <a:rPr lang="pl-PL" dirty="0" err="1"/>
              <a:t>targets</a:t>
            </a:r>
            <a:r>
              <a:rPr lang="pl-PL" dirty="0"/>
              <a:t>?</a:t>
            </a:r>
          </a:p>
          <a:p>
            <a:r>
              <a:rPr lang="pl-PL" dirty="0"/>
              <a:t>How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Activator</a:t>
            </a:r>
            <a:r>
              <a:rPr lang="pl-PL" dirty="0"/>
              <a:t> and Generator?</a:t>
            </a:r>
            <a:endParaRPr lang="en-US" dirty="0"/>
          </a:p>
        </p:txBody>
      </p:sp>
      <p:pic>
        <p:nvPicPr>
          <p:cNvPr id="10242" name="Picture 2" descr="C:\MyStuff\Prezentacje\Securing Applications from Unlicensed Usage\Graphics\giphy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1" y="1509488"/>
            <a:ext cx="7982859" cy="39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01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Resources</a:t>
            </a:r>
            <a:r>
              <a:rPr lang="pl-PL" dirty="0"/>
              <a:t>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986971"/>
            <a:ext cx="7886700" cy="497453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800" b="1" dirty="0"/>
              <a:t>How to </a:t>
            </a:r>
            <a:r>
              <a:rPr lang="pl-PL" sz="1800" b="1" dirty="0" err="1"/>
              <a:t>change</a:t>
            </a:r>
            <a:r>
              <a:rPr lang="pl-PL" sz="1800" b="1" dirty="0"/>
              <a:t> MAC </a:t>
            </a:r>
            <a:r>
              <a:rPr lang="pl-PL" sz="1800" b="1" dirty="0" err="1"/>
              <a:t>address</a:t>
            </a:r>
            <a:r>
              <a:rPr lang="pl-PL" sz="1800" b="1" dirty="0"/>
              <a:t>?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https://en.wikibooks.org/wiki/Changing_Your_MAC_Address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https://superuser.com/questions/49883/how-do-i-change-the-mac-address-of-my-network-card/49884#49884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https://superuser.com/questions/875177/giving-my-pc-the-same-mac-address-of-my-android-phone/875178#875178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800" b="1" dirty="0"/>
              <a:t>NI </a:t>
            </a:r>
            <a:r>
              <a:rPr lang="pl-PL" sz="1800" b="1" dirty="0" err="1"/>
              <a:t>Licence</a:t>
            </a:r>
            <a:r>
              <a:rPr lang="pl-PL" sz="1800" b="1" dirty="0"/>
              <a:t> Manager </a:t>
            </a:r>
            <a:r>
              <a:rPr lang="en-US" sz="1800" b="1" dirty="0"/>
              <a:t>issues caused by MAC usage</a:t>
            </a:r>
            <a:endParaRPr lang="pl-PL" sz="1800" b="1" dirty="0"/>
          </a:p>
          <a:p>
            <a:pPr>
              <a:lnSpc>
                <a:spcPct val="100000"/>
              </a:lnSpc>
            </a:pPr>
            <a:r>
              <a:rPr lang="en-US" sz="1800" dirty="0"/>
              <a:t>http://forums.ni.com/t5/LabVIEW/What-could-change-the-Computer-ID-used-for-the-licenses-in-NI/m-p/2154396#M695259</a:t>
            </a:r>
            <a:endParaRPr lang="pl-PL" sz="1800" dirty="0"/>
          </a:p>
          <a:p>
            <a:pPr marL="0" indent="0">
              <a:lnSpc>
                <a:spcPct val="100000"/>
              </a:lnSpc>
              <a:buNone/>
            </a:pPr>
            <a:r>
              <a:rPr lang="pl-PL" sz="1800" b="1" dirty="0" err="1"/>
              <a:t>About</a:t>
            </a:r>
            <a:r>
              <a:rPr lang="pl-PL" sz="1800" b="1" dirty="0"/>
              <a:t> UUID </a:t>
            </a:r>
            <a:r>
              <a:rPr lang="pl-PL" sz="1800" b="1" dirty="0" err="1"/>
              <a:t>generally</a:t>
            </a:r>
            <a:endParaRPr lang="pl-PL" sz="1800" b="1" dirty="0"/>
          </a:p>
          <a:p>
            <a:pPr>
              <a:lnSpc>
                <a:spcPct val="100000"/>
              </a:lnSpc>
            </a:pPr>
            <a:r>
              <a:rPr lang="pl-PL" sz="1800" dirty="0"/>
              <a:t>https://en.wikipedia.org/wiki/Universally_unique_identifier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https://betterexplained.com/articles/the-quick-guide-to-guids/</a:t>
            </a:r>
            <a:endParaRPr lang="pl-PL" sz="1800" dirty="0"/>
          </a:p>
          <a:p>
            <a:pPr marL="0" indent="0">
              <a:lnSpc>
                <a:spcPct val="100000"/>
              </a:lnSpc>
              <a:buNone/>
            </a:pPr>
            <a:r>
              <a:rPr lang="pl-PL" sz="1800" b="1" dirty="0" err="1"/>
              <a:t>About</a:t>
            </a:r>
            <a:r>
              <a:rPr lang="pl-PL" sz="1800" b="1" dirty="0"/>
              <a:t> UUID </a:t>
            </a:r>
            <a:r>
              <a:rPr lang="pl-PL" sz="1800" b="1" dirty="0" err="1"/>
              <a:t>uniqueness</a:t>
            </a:r>
            <a:endParaRPr lang="pl-PL" sz="1800" b="1" dirty="0"/>
          </a:p>
          <a:p>
            <a:pPr>
              <a:lnSpc>
                <a:spcPct val="100000"/>
              </a:lnSpc>
            </a:pPr>
            <a:r>
              <a:rPr lang="en-US" sz="1800" dirty="0"/>
              <a:t>http://stackoverflow.com/a/1155027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https://betterexplained.com/articles/understanding-the-birthday-paradox/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948892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MyStuff\Prezentacje\Securing Applications from Unlicensed Usage\Graphics\Agreement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905"/>
          <a:stretch/>
        </p:blipFill>
        <p:spPr bwMode="auto">
          <a:xfrm>
            <a:off x="0" y="0"/>
            <a:ext cx="9318171" cy="62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License Agreement </a:t>
            </a:r>
            <a:r>
              <a:rPr lang="pl-PL" dirty="0" err="1"/>
              <a:t>Issue</a:t>
            </a:r>
            <a:endParaRPr lang="en-US" dirty="0"/>
          </a:p>
        </p:txBody>
      </p:sp>
      <p:pic>
        <p:nvPicPr>
          <p:cNvPr id="1026" name="Picture 2" descr="C:\MyStuff\Prezentacje\Securing Applications from Unlicensed Usage\Graphics\Walter about rules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9" y="1354844"/>
            <a:ext cx="7228112" cy="390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MyStuff\Prezentacje\Securing Applications from Unlicensed Usage\Graphics\Linda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7" b="90000" l="7000" r="93000">
                        <a14:foregroundMark x1="50667" y1="12333" x2="50667" y2="12333"/>
                        <a14:foregroundMark x1="51889" y1="10500" x2="51889" y2="10500"/>
                        <a14:foregroundMark x1="53111" y1="9500" x2="53111" y2="9500"/>
                        <a14:foregroundMark x1="55778" y1="8667" x2="55778" y2="8667"/>
                        <a14:foregroundMark x1="63667" y1="8500" x2="63667" y2="8500"/>
                        <a14:foregroundMark x1="65000" y1="9833" x2="65000" y2="9833"/>
                        <a14:foregroundMark x1="71000" y1="15500" x2="71000" y2="15500"/>
                        <a14:foregroundMark x1="37444" y1="76667" x2="37444" y2="76667"/>
                        <a14:foregroundMark x1="35667" y1="77500" x2="35667" y2="77500"/>
                        <a14:foregroundMark x1="37556" y1="72667" x2="37556" y2="72667"/>
                        <a14:foregroundMark x1="41111" y1="78000" x2="41111" y2="78000"/>
                        <a14:foregroundMark x1="39889" y1="80667" x2="39889" y2="80667"/>
                        <a14:foregroundMark x1="70667" y1="79000" x2="70667" y2="79000"/>
                        <a14:backgroundMark x1="38000" y1="60667" x2="38000" y2="60667"/>
                        <a14:backgroundMark x1="68000" y1="70167" x2="68000" y2="7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3236" r="20084" b="23583"/>
          <a:stretch/>
        </p:blipFill>
        <p:spPr bwMode="auto">
          <a:xfrm flipH="1">
            <a:off x="7383419" y="4946754"/>
            <a:ext cx="1934752" cy="194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568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Resources</a:t>
            </a:r>
            <a:r>
              <a:rPr lang="pl-PL" dirty="0"/>
              <a:t>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986971"/>
            <a:ext cx="7886700" cy="497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 err="1"/>
              <a:t>Identifying</a:t>
            </a:r>
            <a:r>
              <a:rPr lang="pl-PL" sz="1800" b="1" dirty="0"/>
              <a:t> Windows machnie</a:t>
            </a:r>
          </a:p>
          <a:p>
            <a:r>
              <a:rPr lang="en-US" sz="1800" dirty="0"/>
              <a:t>https://www.nextofwindows.com/the-best-way-to-uniquely-identify-a-windows-machine</a:t>
            </a:r>
          </a:p>
          <a:p>
            <a:r>
              <a:rPr lang="en-US" sz="1800" dirty="0"/>
              <a:t>http://stackoverflow.com/a/30676756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 err="1"/>
              <a:t>About</a:t>
            </a:r>
            <a:r>
              <a:rPr lang="pl-PL" sz="1800" b="1" dirty="0"/>
              <a:t> WMIC</a:t>
            </a:r>
          </a:p>
          <a:p>
            <a:r>
              <a:rPr lang="pl-PL" sz="1800" dirty="0"/>
              <a:t>https://msdn.microsoft.com/en-us/library/bb742610.aspx</a:t>
            </a:r>
          </a:p>
          <a:p>
            <a:r>
              <a:rPr lang="pl-PL" sz="1800" dirty="0"/>
              <a:t>https://blogs.technet.microsoft.com/askperf/2012/02/17/useful-wmic-queries/</a:t>
            </a:r>
          </a:p>
          <a:p>
            <a:pPr marL="0" indent="0">
              <a:buNone/>
            </a:pPr>
            <a:r>
              <a:rPr lang="pl-PL" sz="1800" b="1" dirty="0"/>
              <a:t>SMBIOS Reference </a:t>
            </a:r>
            <a:r>
              <a:rPr lang="pl-PL" sz="1800" b="1" dirty="0" err="1"/>
              <a:t>Specification</a:t>
            </a:r>
            <a:endParaRPr lang="pl-PL" sz="1800" b="1" dirty="0"/>
          </a:p>
          <a:p>
            <a:r>
              <a:rPr lang="en-US" sz="1800" dirty="0"/>
              <a:t>http://www.dmtf.org/sites/default/files/standards/documents/DSP0134_3.1.1.pdf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 err="1"/>
              <a:t>CompactRIO</a:t>
            </a:r>
            <a:r>
              <a:rPr lang="pl-PL" sz="1800" b="1" dirty="0"/>
              <a:t> </a:t>
            </a:r>
            <a:r>
              <a:rPr lang="pl-PL" sz="1800" b="1" dirty="0" err="1"/>
              <a:t>Identification</a:t>
            </a:r>
            <a:endParaRPr lang="pl-PL" sz="1800" b="1" dirty="0"/>
          </a:p>
          <a:p>
            <a:r>
              <a:rPr lang="en-US" sz="1800" dirty="0"/>
              <a:t>http://www.ni.com/example/51852/en/</a:t>
            </a:r>
          </a:p>
          <a:p>
            <a:r>
              <a:rPr lang="en-US" sz="1800" dirty="0"/>
              <a:t>http://www.ni.com/example/30912/en/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131024493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Resources</a:t>
            </a:r>
            <a:r>
              <a:rPr lang="pl-PL" dirty="0"/>
              <a:t> 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051" y="986971"/>
            <a:ext cx="7886700" cy="497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Cracking Software </a:t>
            </a:r>
            <a:r>
              <a:rPr lang="pl-PL" sz="1800" b="1" dirty="0" err="1"/>
              <a:t>Protection</a:t>
            </a:r>
            <a:r>
              <a:rPr lang="pl-PL" sz="1800" b="1" dirty="0"/>
              <a:t> </a:t>
            </a:r>
            <a:r>
              <a:rPr lang="pl-PL" sz="1800" b="1" dirty="0" err="1"/>
              <a:t>Dongles</a:t>
            </a:r>
            <a:endParaRPr lang="pl-PL" sz="1800" b="1" dirty="0"/>
          </a:p>
          <a:p>
            <a:r>
              <a:rPr lang="en-US" sz="1800" dirty="0"/>
              <a:t>http://eejournal.ktu.lt/index.php/elt/article/viewFile/459/625</a:t>
            </a:r>
            <a:endParaRPr lang="pl-PL" sz="1800" dirty="0"/>
          </a:p>
          <a:p>
            <a:pPr marL="0" indent="0">
              <a:buNone/>
            </a:pPr>
            <a:r>
              <a:rPr lang="pl-PL" sz="1800" b="1" dirty="0"/>
              <a:t>NI Hill </a:t>
            </a:r>
            <a:r>
              <a:rPr lang="pl-PL" sz="1800" b="1" dirty="0" err="1"/>
              <a:t>Cipher</a:t>
            </a:r>
            <a:endParaRPr lang="pl-PL" sz="1800" b="1" dirty="0"/>
          </a:p>
          <a:p>
            <a:r>
              <a:rPr lang="en-US" sz="1800" dirty="0"/>
              <a:t>https://forums.ni.com/t5/Example-Program-Drafts/LabVIEW-Hill-Cipher-Encryption/ta-p/3498271</a:t>
            </a:r>
            <a:endParaRPr lang="pl-PL" sz="1800" b="1" dirty="0"/>
          </a:p>
          <a:p>
            <a:pPr marL="0" indent="0">
              <a:buNone/>
            </a:pPr>
            <a:r>
              <a:rPr lang="pl-PL" sz="1800" b="1" dirty="0"/>
              <a:t>How to </a:t>
            </a:r>
            <a:r>
              <a:rPr lang="pl-PL" sz="1800" b="1" dirty="0" err="1"/>
              <a:t>protect</a:t>
            </a:r>
            <a:r>
              <a:rPr lang="pl-PL" sz="1800" b="1" dirty="0"/>
              <a:t> </a:t>
            </a:r>
            <a:r>
              <a:rPr lang="pl-PL" sz="1800" b="1" dirty="0" err="1"/>
              <a:t>passwords</a:t>
            </a:r>
            <a:endParaRPr lang="pl-PL" sz="1800" b="1" dirty="0"/>
          </a:p>
          <a:p>
            <a:r>
              <a:rPr lang="en-US" sz="1800" dirty="0"/>
              <a:t>https://crackstation.net/hashing-security.htm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491216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Graphics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103086"/>
            <a:ext cx="8577943" cy="4858422"/>
          </a:xfrm>
        </p:spPr>
        <p:txBody>
          <a:bodyPr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https://static.pexels.com/photos/210585/pexels-photo-210585.jpeg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https://img.memesuper.com/18762cd1e21e355c8001b418c4598f25_image-image-image-image-big-lebowski-meme-dude_564-305.jpeg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http://1.fwcdn.pl/ph/13/11/1311/331345.1.jpg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http://www.deepnetsecurity.com/wp-content/uploads/2014/03/windows-logo.jpg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https://www.famouslogos.us/images/linux-logo.jpg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https://terraine.com/wp-content/uploads/2016/05/no-connection.png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https://upload.wikimedia.org/wikipedia/commons/thumb/f/f6/HAL9000.svg/256px-HAL9000.svg.png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https://i.imgur.com/XjeixMJ.gif?1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https://cipherpoint.com/wp-content/uploads/2014/08/amazon-identification.jpg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https://superuser.com/questions/875177/giving-my-pc-the-same-mac-address-of-my-android-phone/875178#875178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http://www.maxi-pedia.com/Macshift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http://s2.quickmeme.com/img/df/dfefda53e5d7f4f16bd5016a7424d86b9416c5ab44cabf7a8205ee3b7314cc76.jpg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http://www.ni.com/example/51852/en/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http://www.ni.com/example/30912/en/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https://upload.wikimedia.org/wikipedia/commons/b/b1/United_States_Passport_Book_2871134419_721dd2b0db_o.jpg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https://i.ytimg.com/vi/C9sTa4VnhhM/maxresdefault.jpg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000" dirty="0"/>
              <a:t>https://giphy.com/gifs/keanu-reeves-matrix-the-3o7btNhMBytxAM6YBa/</a:t>
            </a:r>
          </a:p>
          <a:p>
            <a:pPr marL="0" indent="0">
              <a:buNone/>
            </a:pPr>
            <a:endParaRPr lang="pl-PL" sz="1000" dirty="0"/>
          </a:p>
          <a:p>
            <a:pPr marL="0" indent="0">
              <a:buNone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426651564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2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generate</a:t>
            </a:r>
            <a:r>
              <a:rPr lang="pl-PL" dirty="0"/>
              <a:t> UUID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0" y="1251169"/>
            <a:ext cx="7138240" cy="157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6" y="3120571"/>
            <a:ext cx="8443529" cy="274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11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074494" y="1676400"/>
            <a:ext cx="5369597" cy="3716564"/>
            <a:chOff x="1074494" y="1676400"/>
            <a:chExt cx="5369597" cy="3716564"/>
          </a:xfrm>
        </p:grpSpPr>
        <p:sp>
          <p:nvSpPr>
            <p:cNvPr id="5" name="Rounded Rectangle 4"/>
            <p:cNvSpPr/>
            <p:nvPr/>
          </p:nvSpPr>
          <p:spPr>
            <a:xfrm>
              <a:off x="1074494" y="1676400"/>
              <a:ext cx="5369597" cy="3716564"/>
            </a:xfrm>
            <a:prstGeom prst="roundRect">
              <a:avLst>
                <a:gd name="adj" fmla="val 5943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One Machine (Hal 9000)</a:t>
              </a:r>
            </a:p>
            <a:p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124" name="Picture 4" descr="C:\MyStuff\Prezentacje\Securing Applications from Unlicensed Usage\Graphics\256px-HAL9000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3933" y="1782039"/>
              <a:ext cx="1117860" cy="111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Assumtions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195144" y="3451401"/>
            <a:ext cx="3305848" cy="1739900"/>
          </a:xfrm>
          <a:prstGeom prst="roundRect">
            <a:avLst>
              <a:gd name="adj" fmla="val 450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Application (Dave.exe)</a:t>
            </a:r>
          </a:p>
          <a:p>
            <a:pPr algn="ctr"/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7967" y="3921301"/>
            <a:ext cx="1805577" cy="10033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Licence</a:t>
            </a: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5" descr="C:\MyStuff\Prezentacje\Securing Applications from Unlicensed Usage\Graphics\no-connection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7" b="98090" l="4883" r="89844">
                        <a14:foregroundMark x1="34082" y1="21354" x2="34082" y2="21354"/>
                        <a14:foregroundMark x1="40430" y1="22569" x2="40430" y2="22569"/>
                        <a14:foregroundMark x1="43555" y1="33854" x2="43555" y2="33854"/>
                        <a14:foregroundMark x1="50586" y1="67535" x2="50586" y2="67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09" r="17746"/>
          <a:stretch/>
        </p:blipFill>
        <p:spPr bwMode="auto">
          <a:xfrm>
            <a:off x="3197581" y="4012798"/>
            <a:ext cx="915033" cy="82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95144" y="3015979"/>
            <a:ext cx="3305847" cy="319343"/>
          </a:xfrm>
          <a:prstGeom prst="roundRect">
            <a:avLst>
              <a:gd name="adj" fmla="val 7962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</a:t>
            </a: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ID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94891" y="3921301"/>
            <a:ext cx="1542602" cy="10033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</a:p>
          <a:p>
            <a:pPr algn="ctr"/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18493" y="3921301"/>
            <a:ext cx="1542602" cy="10033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Licence</a:t>
            </a:r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</a:t>
            </a:r>
            <a:endParaRPr lang="pl-P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l-P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195145" y="2168851"/>
            <a:ext cx="3305846" cy="731048"/>
            <a:chOff x="1195145" y="2168851"/>
            <a:chExt cx="3305846" cy="731048"/>
          </a:xfrm>
        </p:grpSpPr>
        <p:sp>
          <p:nvSpPr>
            <p:cNvPr id="14" name="Rounded Rectangle 13"/>
            <p:cNvSpPr/>
            <p:nvPr/>
          </p:nvSpPr>
          <p:spPr>
            <a:xfrm>
              <a:off x="1195145" y="2168851"/>
              <a:ext cx="3305846" cy="731048"/>
            </a:xfrm>
            <a:prstGeom prst="roundRect">
              <a:avLst>
                <a:gd name="adj" fmla="val 1033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OS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5123" name="Picture 3" descr="C:\MyStuff\Prezentacje\Securing Applications from Unlicensed Usage\Graphics\linux-logo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94" b="89557" l="59070" r="99070">
                          <a14:foregroundMark x1="81163" y1="50949" x2="81163" y2="50949"/>
                          <a14:foregroundMark x1="77674" y1="55696" x2="77674" y2="55696"/>
                          <a14:foregroundMark x1="81860" y1="58544" x2="81860" y2="58544"/>
                          <a14:foregroundMark x1="84186" y1="56013" x2="84186" y2="56013"/>
                          <a14:foregroundMark x1="81628" y1="65506" x2="81628" y2="65506"/>
                          <a14:foregroundMark x1="76977" y1="63291" x2="76977" y2="63291"/>
                          <a14:foregroundMark x1="74186" y1="60443" x2="74186" y2="60443"/>
                          <a14:foregroundMark x1="73256" y1="57595" x2="73256" y2="57595"/>
                          <a14:foregroundMark x1="75116" y1="52848" x2="75116" y2="52848"/>
                          <a14:foregroundMark x1="77442" y1="48734" x2="77442" y2="48734"/>
                          <a14:foregroundMark x1="77674" y1="46519" x2="77674" y2="46519"/>
                          <a14:foregroundMark x1="82791" y1="46203" x2="82791" y2="46203"/>
                          <a14:foregroundMark x1="82791" y1="33544" x2="82791" y2="33544"/>
                          <a14:foregroundMark x1="77907" y1="33228" x2="77907" y2="33228"/>
                          <a14:foregroundMark x1="87442" y1="56013" x2="87442" y2="56013"/>
                          <a14:foregroundMark x1="83953" y1="63924" x2="83953" y2="639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31" t="17166" b="17960"/>
            <a:stretch/>
          </p:blipFill>
          <p:spPr bwMode="auto">
            <a:xfrm>
              <a:off x="2585807" y="2219651"/>
              <a:ext cx="509671" cy="6171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112845" y="2235862"/>
              <a:ext cx="43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098" name="Picture 2" descr="C:\MyStuff\Prezentacje\Securing Applications from Unlicensed Usage\Graphics\windows-logo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83" b="96304" l="1837" r="98418">
                          <a14:foregroundMark x1="35765" y1="21033" x2="35765" y2="21033"/>
                          <a14:foregroundMark x1="46888" y1="16413" x2="46888" y2="16413"/>
                          <a14:foregroundMark x1="48418" y1="22663" x2="48418" y2="22663"/>
                          <a14:foregroundMark x1="17245" y1="42717" x2="17245" y2="42717"/>
                          <a14:foregroundMark x1="25000" y1="55870" x2="25000" y2="55870"/>
                          <a14:foregroundMark x1="39796" y1="56522" x2="39796" y2="56522"/>
                          <a14:foregroundMark x1="34235" y1="69022" x2="34235" y2="69022"/>
                          <a14:foregroundMark x1="16327" y1="69022" x2="16327" y2="69022"/>
                          <a14:foregroundMark x1="60459" y1="74239" x2="60459" y2="74239"/>
                          <a14:foregroundMark x1="74031" y1="66359" x2="74031" y2="66359"/>
                          <a14:foregroundMark x1="55204" y1="62446" x2="55204" y2="62446"/>
                          <a14:foregroundMark x1="45663" y1="86739" x2="45663" y2="86739"/>
                          <a14:foregroundMark x1="69388" y1="89402" x2="69388" y2="89402"/>
                          <a14:foregroundMark x1="70000" y1="77880" x2="70000" y2="77880"/>
                          <a14:foregroundMark x1="75255" y1="70652" x2="75255" y2="70652"/>
                          <a14:foregroundMark x1="62296" y1="67337" x2="62296" y2="67337"/>
                          <a14:foregroundMark x1="52449" y1="74565" x2="52449" y2="74565"/>
                          <a14:foregroundMark x1="59235" y1="85109" x2="59235" y2="85109"/>
                          <a14:foregroundMark x1="66327" y1="84783" x2="66327" y2="84783"/>
                          <a14:foregroundMark x1="52143" y1="67011" x2="69082" y2="81141"/>
                          <a14:foregroundMark x1="82041" y1="61793" x2="63214" y2="79837"/>
                          <a14:foregroundMark x1="86378" y1="58478" x2="78367" y2="86739"/>
                          <a14:foregroundMark x1="44133" y1="52880" x2="35459" y2="79837"/>
                          <a14:foregroundMark x1="37347" y1="79837" x2="10765" y2="75598"/>
                          <a14:foregroundMark x1="17908" y1="40109" x2="44133" y2="35815"/>
                          <a14:foregroundMark x1="45357" y1="39076" x2="53367" y2="12826"/>
                          <a14:foregroundMark x1="55204" y1="56522" x2="61990" y2="59130"/>
                          <a14:foregroundMark x1="45663" y1="43696" x2="32398" y2="39076"/>
                          <a14:foregroundMark x1="20357" y1="41739" x2="33316" y2="3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488" y="2274160"/>
              <a:ext cx="541319" cy="50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C:\MyStuff\Prezentacje\Securing Applications from Unlicensed Usage\Graphics\dog.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5000" y="1271524"/>
            <a:ext cx="7874000" cy="431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6321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MyStuff\Prezentacje\Securing Applications from Unlicensed Usage\Graphics\amazon-identificatio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5" b="7936"/>
          <a:stretch/>
        </p:blipFill>
        <p:spPr bwMode="auto">
          <a:xfrm>
            <a:off x="-1" y="0"/>
            <a:ext cx="9144001" cy="621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- MAC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1627" y="6374953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https://en.wikipedia.org/wiki/MAC_address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9051" y="986973"/>
            <a:ext cx="7886700" cy="21142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„A </a:t>
            </a:r>
            <a:r>
              <a:rPr lang="en-US" dirty="0"/>
              <a:t>media access control address (MAC address) of a computer is a </a:t>
            </a:r>
            <a:r>
              <a:rPr lang="en-US" b="1" u="sng" dirty="0"/>
              <a:t>unique identifier</a:t>
            </a:r>
            <a:r>
              <a:rPr lang="en-US" dirty="0"/>
              <a:t> assigned to network interfaces</a:t>
            </a:r>
            <a:r>
              <a:rPr lang="pl-PL" dirty="0"/>
              <a:t> [...]. </a:t>
            </a:r>
            <a:r>
              <a:rPr lang="en-US" dirty="0"/>
              <a:t>MAC addresses are most often assigned by the manufacturer of a network interface controller (NIC) and are stored in its hardware, such as the card's </a:t>
            </a:r>
            <a:r>
              <a:rPr lang="en-US" b="1" u="sng" dirty="0"/>
              <a:t>read-only memory</a:t>
            </a:r>
            <a:r>
              <a:rPr lang="pl-PL" dirty="0"/>
              <a:t> [...]”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413"/>
            <a:ext cx="9144000" cy="283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44624" r="62421" b="10883"/>
          <a:stretch/>
        </p:blipFill>
        <p:spPr bwMode="auto">
          <a:xfrm>
            <a:off x="1276708" y="4500875"/>
            <a:ext cx="2156604" cy="126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731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Machine </a:t>
            </a:r>
            <a:r>
              <a:rPr lang="pl-PL" dirty="0" err="1"/>
              <a:t>Identification</a:t>
            </a:r>
            <a:r>
              <a:rPr lang="pl-PL" dirty="0"/>
              <a:t> - MAC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5403" y="6374953"/>
            <a:ext cx="630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https://en.wikibooks.org/wiki/Changing_Your_MAC_Address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9051" y="1915886"/>
            <a:ext cx="7886700" cy="2975427"/>
          </a:xfrm>
        </p:spPr>
        <p:txBody>
          <a:bodyPr>
            <a:normAutofit/>
          </a:bodyPr>
          <a:lstStyle/>
          <a:p>
            <a:r>
              <a:rPr lang="en-US" dirty="0"/>
              <a:t>Multiple MAC address from multiple network adapter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MAC address changes when switching between wired and wireless networks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MAC address changes when switching VPN connection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MAC address changing utilities</a:t>
            </a:r>
            <a:r>
              <a:rPr lang="pl-PL" dirty="0"/>
              <a:t> (</a:t>
            </a:r>
            <a:r>
              <a:rPr lang="en-US" dirty="0"/>
              <a:t>spoofing</a:t>
            </a:r>
            <a:r>
              <a:rPr lang="pl-PL" dirty="0"/>
              <a:t>)</a:t>
            </a:r>
            <a:r>
              <a:rPr lang="en-US" dirty="0"/>
              <a:t>...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066800"/>
            <a:ext cx="61626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138238"/>
            <a:ext cx="60102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877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051" y="332656"/>
            <a:ext cx="7886700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Universally</a:t>
            </a:r>
            <a:r>
              <a:rPr lang="pl-PL" dirty="0"/>
              <a:t> </a:t>
            </a:r>
            <a:r>
              <a:rPr lang="pl-PL" dirty="0" err="1"/>
              <a:t>Unique</a:t>
            </a:r>
            <a:r>
              <a:rPr lang="pl-PL" dirty="0"/>
              <a:t> </a:t>
            </a:r>
            <a:r>
              <a:rPr lang="pl-PL" dirty="0" err="1"/>
              <a:t>Identifier</a:t>
            </a:r>
            <a:r>
              <a:rPr lang="pl-PL" dirty="0"/>
              <a:t> (UUID)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4844" y="6374953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https://en.wikipedia.org/wiki/Universally_unique_identifier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2308" y="85436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 known as Globally Unique Identifier (GUID)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" y="1596044"/>
            <a:ext cx="8758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128-bit number used to identify information in computer systems</a:t>
            </a:r>
            <a:r>
              <a:rPr lang="pl-PL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2^128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available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IDs</a:t>
            </a:r>
            <a:r>
              <a:rPr lang="pl-PL" sz="2400" dirty="0">
                <a:solidFill>
                  <a:schemeClr val="bg1"/>
                </a:solidFill>
              </a:rPr>
              <a:t>:</a:t>
            </a:r>
          </a:p>
          <a:p>
            <a:pPr algn="ctr">
              <a:lnSpc>
                <a:spcPct val="200000"/>
              </a:lnSpc>
            </a:pPr>
            <a:r>
              <a:rPr lang="pl-P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340282366920938463463374607431768211456 </a:t>
            </a:r>
            <a:r>
              <a:rPr lang="pl-PL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IDs</a:t>
            </a:r>
            <a:r>
              <a:rPr lang="pl-PL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>
                <a:solidFill>
                  <a:schemeClr val="bg1"/>
                </a:solidFill>
              </a:rPr>
              <a:t>Formated</a:t>
            </a:r>
            <a:r>
              <a:rPr lang="pl-PL" sz="2400" dirty="0">
                <a:solidFill>
                  <a:schemeClr val="bg1"/>
                </a:solidFill>
              </a:rPr>
              <a:t> as s</a:t>
            </a:r>
            <a:r>
              <a:rPr lang="en-US" sz="2400" dirty="0" err="1">
                <a:solidFill>
                  <a:schemeClr val="bg1"/>
                </a:solidFill>
              </a:rPr>
              <a:t>equence</a:t>
            </a:r>
            <a:r>
              <a:rPr lang="en-US" sz="2400" dirty="0">
                <a:solidFill>
                  <a:schemeClr val="bg1"/>
                </a:solidFill>
              </a:rPr>
              <a:t> of 32 hex digits grouped into chunks of 8-4-4-4-12</a:t>
            </a:r>
            <a:r>
              <a:rPr lang="pl-PL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Not </a:t>
            </a:r>
            <a:r>
              <a:rPr lang="pl-PL" sz="2400" dirty="0" err="1">
                <a:solidFill>
                  <a:schemeClr val="bg1"/>
                </a:solidFill>
              </a:rPr>
              <a:t>tied</a:t>
            </a:r>
            <a:r>
              <a:rPr lang="pl-PL" sz="2400" dirty="0">
                <a:solidFill>
                  <a:schemeClr val="bg1"/>
                </a:solidFill>
              </a:rPr>
              <a:t> to a </a:t>
            </a:r>
            <a:r>
              <a:rPr lang="pl-PL" sz="2400" dirty="0" err="1">
                <a:solidFill>
                  <a:schemeClr val="bg1"/>
                </a:solidFill>
              </a:rPr>
              <a:t>product</a:t>
            </a:r>
            <a:r>
              <a:rPr lang="pl-PL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No </a:t>
            </a:r>
            <a:r>
              <a:rPr lang="pl-PL" sz="2400" dirty="0" err="1">
                <a:solidFill>
                  <a:schemeClr val="bg1"/>
                </a:solidFill>
              </a:rPr>
              <a:t>assigned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context</a:t>
            </a:r>
            <a:r>
              <a:rPr lang="pl-PL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central authority</a:t>
            </a:r>
            <a:r>
              <a:rPr lang="pl-PL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>
                <a:solidFill>
                  <a:schemeClr val="bg1"/>
                </a:solidFill>
              </a:rPr>
              <a:t>Very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low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chance</a:t>
            </a:r>
            <a:r>
              <a:rPr lang="pl-PL" sz="2400" dirty="0">
                <a:solidFill>
                  <a:schemeClr val="bg1"/>
                </a:solidFill>
              </a:rPr>
              <a:t> of </a:t>
            </a:r>
            <a:r>
              <a:rPr lang="pl-PL" sz="2400" dirty="0" err="1">
                <a:solidFill>
                  <a:schemeClr val="bg1"/>
                </a:solidFill>
              </a:rPr>
              <a:t>conflict</a:t>
            </a:r>
            <a:r>
              <a:rPr lang="pl-PL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14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9051" y="332656"/>
            <a:ext cx="7886700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Universally</a:t>
            </a:r>
            <a:r>
              <a:rPr lang="pl-PL" dirty="0"/>
              <a:t> </a:t>
            </a:r>
            <a:r>
              <a:rPr lang="pl-PL" dirty="0" err="1"/>
              <a:t>Unique</a:t>
            </a:r>
            <a:r>
              <a:rPr lang="pl-PL" dirty="0"/>
              <a:t> </a:t>
            </a:r>
            <a:r>
              <a:rPr lang="pl-PL" dirty="0" err="1"/>
              <a:t>Identifier</a:t>
            </a:r>
            <a:r>
              <a:rPr lang="pl-PL" dirty="0"/>
              <a:t> (UUID)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2627" y="5542466"/>
            <a:ext cx="2518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hlinkClick r:id="rId4"/>
              </a:rPr>
              <a:t>UUID Explained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8685" y="6374953"/>
            <a:ext cx="6732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https://betterexplained.com/articles/understanding-the-birthday-paradox/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2308" y="85436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also known as Globally Unique Identifier (GUID)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" y="1596044"/>
            <a:ext cx="87587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A</a:t>
            </a:r>
            <a:r>
              <a:rPr lang="en-US" sz="2400" dirty="0" err="1">
                <a:solidFill>
                  <a:schemeClr val="bg1"/>
                </a:solidFill>
              </a:rPr>
              <a:t>fter</a:t>
            </a:r>
            <a:r>
              <a:rPr lang="en-US" sz="2400" dirty="0">
                <a:solidFill>
                  <a:schemeClr val="bg1"/>
                </a:solidFill>
              </a:rPr>
              <a:t> generating </a:t>
            </a:r>
            <a:r>
              <a:rPr lang="pl-PL" sz="2400" dirty="0">
                <a:solidFill>
                  <a:schemeClr val="bg1"/>
                </a:solidFill>
              </a:rPr>
              <a:t>10^9 </a:t>
            </a:r>
            <a:r>
              <a:rPr lang="en-US" sz="2400" dirty="0">
                <a:solidFill>
                  <a:schemeClr val="bg1"/>
                </a:solidFill>
              </a:rPr>
              <a:t>UUIDs every second for the next 100 years, the probability of creating just one duplicate would be about 50%</a:t>
            </a:r>
            <a:r>
              <a:rPr lang="pl-PL" sz="2400" dirty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Even though there are 2^128 </a:t>
            </a:r>
            <a:r>
              <a:rPr lang="pl-PL" sz="2400" dirty="0">
                <a:solidFill>
                  <a:schemeClr val="bg1"/>
                </a:solidFill>
              </a:rPr>
              <a:t>U</a:t>
            </a:r>
            <a:r>
              <a:rPr lang="en-US" sz="2400" dirty="0">
                <a:solidFill>
                  <a:schemeClr val="bg1"/>
                </a:solidFill>
              </a:rPr>
              <a:t>UIDs, we only have 2^64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to use up before a 50% chance of collision.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213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3|0.2|0.3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3|0.2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2|0.4|0.2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7|0.2|0.4|0.3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2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heme/theme1.xml><?xml version="1.0" encoding="utf-8"?>
<a:theme xmlns:a="http://schemas.openxmlformats.org/drawingml/2006/main" name="Etteplan_PPT_template_2016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88977BC2-4164-42D5-939E-623DAC55EAB0}"/>
    </a:ext>
  </a:extLst>
</a:theme>
</file>

<file path=ppt/theme/theme2.xml><?xml version="1.0" encoding="utf-8"?>
<a:theme xmlns:a="http://schemas.openxmlformats.org/drawingml/2006/main" name="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A4278006-F37C-4B6A-BA09-92D0AAF23C8B}"/>
    </a:ext>
  </a:extLst>
</a:theme>
</file>

<file path=ppt/theme/theme3.xml><?xml version="1.0" encoding="utf-8"?>
<a:theme xmlns:a="http://schemas.openxmlformats.org/drawingml/2006/main" name="1_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FA57E5D5-2A5F-401D-AA79-9B3AE0D9F470}"/>
    </a:ext>
  </a:extLst>
</a:theme>
</file>

<file path=ppt/theme/theme4.xml><?xml version="1.0" encoding="utf-8"?>
<a:theme xmlns:a="http://schemas.openxmlformats.org/drawingml/2006/main" name="2_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96D2B541-6E50-4C1E-8D14-2ED8F6888D96}"/>
    </a:ext>
  </a:extLst>
</a:theme>
</file>

<file path=ppt/theme/theme5.xml><?xml version="1.0" encoding="utf-8"?>
<a:theme xmlns:a="http://schemas.openxmlformats.org/drawingml/2006/main" name="Office Theme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Etteplan Documents" ma:contentTypeID="0x01010092E53E50DBBC3C40AEFACA5352F7FB3E0040E101922ED5E14EBF74B4A24D5B92A9" ma:contentTypeVersion="28" ma:contentTypeDescription="Etteplan Documents" ma:contentTypeScope="" ma:versionID="529c148a1e5b637f053a5c26d19ebcfb">
  <xsd:schema xmlns:xsd="http://www.w3.org/2001/XMLSchema" xmlns:xs="http://www.w3.org/2001/XMLSchema" xmlns:p="http://schemas.microsoft.com/office/2006/metadata/properties" xmlns:ns1="http://schemas.microsoft.com/sharepoint/v3" xmlns:ns2="1c22ad74-3a4c-48d4-932c-0c0ef1d18a95" xmlns:ns3="a30aadaf-9309-46da-a91d-183319130ef1" targetNamespace="http://schemas.microsoft.com/office/2006/metadata/properties" ma:root="true" ma:fieldsID="febcdfafc95f66d08443977f4c7934b6" ns1:_="" ns2:_="" ns3:_="">
    <xsd:import namespace="http://schemas.microsoft.com/sharepoint/v3"/>
    <xsd:import namespace="1c22ad74-3a4c-48d4-932c-0c0ef1d18a95"/>
    <xsd:import namespace="a30aadaf-9309-46da-a91d-183319130ef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EtteplanDocumentType" minOccurs="0"/>
                <xsd:element ref="ns2:EtteplanTarget" minOccurs="0"/>
                <xsd:element ref="ns2:ha1c27213c1a439b8df1d4e62b3a99d1" minOccurs="0"/>
                <xsd:element ref="ns2:TaxCatchAll" minOccurs="0"/>
                <xsd:element ref="ns2:TaxCatchAllLabel" minOccurs="0"/>
                <xsd:element ref="ns2:p197a9edcd114c21bf177c4d2803611b" minOccurs="0"/>
                <xsd:element ref="ns2:fc40240900fa466c85193938caaeb2af" minOccurs="0"/>
                <xsd:element ref="ns2:EtteplanApprover" minOccurs="0"/>
                <xsd:element ref="ns1:Language" minOccurs="0"/>
                <xsd:element ref="ns3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22" nillable="true" ma:displayName="Language" ma:default="English" ma:internalName="Language">
      <xsd:simpleType>
        <xsd:union memberTypes="dms:Text">
          <xsd:simpleType>
            <xsd:restriction base="dms:Choice">
              <xsd:enumeration value="Arabic (Saudi Arabia)"/>
              <xsd:enumeration value="Bulgarian (Bulgaria)"/>
              <xsd:enumeration value="Chinese (Hong Kong S.A.R.)"/>
              <xsd:enumeration value="Chinese (People's Republic of China)"/>
              <xsd:enumeration value="Chinese (Taiwan)"/>
              <xsd:enumeration value="Croatian (Croatia)"/>
              <xsd:enumeration value="Czech (Czech Republic)"/>
              <xsd:enumeration value="Danish (Denmark)"/>
              <xsd:enumeration value="Dutch (Netherlands)"/>
              <xsd:enumeration value="English"/>
              <xsd:enumeration value="Estonian (Estonia)"/>
              <xsd:enumeration value="Finnish (Finland)"/>
              <xsd:enumeration value="French (France)"/>
              <xsd:enumeration value="German (Germany)"/>
              <xsd:enumeration value="Greek (Greece)"/>
              <xsd:enumeration value="Hebrew (Israel)"/>
              <xsd:enumeration value="Hindi (India)"/>
              <xsd:enumeration value="Hungarian (Hungary)"/>
              <xsd:enumeration value="Indonesian (Indonesia)"/>
              <xsd:enumeration value="Italian (Italy)"/>
              <xsd:enumeration value="Japanese (Japan)"/>
              <xsd:enumeration value="Korean (Korea)"/>
              <xsd:enumeration value="Latvian (Latvia)"/>
              <xsd:enumeration value="Lithuanian (Lithuania)"/>
              <xsd:enumeration value="Malay (Malaysia)"/>
              <xsd:enumeration value="Norwegian (Bokmal) (Norway)"/>
              <xsd:enumeration value="Polish (Poland)"/>
              <xsd:enumeration value="Portuguese (Brazil)"/>
              <xsd:enumeration value="Portuguese (Portugal)"/>
              <xsd:enumeration value="Romanian (Romania)"/>
              <xsd:enumeration value="Russian (Russia)"/>
              <xsd:enumeration value="Serbian (Latin) (Serbia)"/>
              <xsd:enumeration value="Slovak (Slovakia)"/>
              <xsd:enumeration value="Slovenian (Slovenia)"/>
              <xsd:enumeration value="Spanish (Spain)"/>
              <xsd:enumeration value="Swedish (Sweden)"/>
              <xsd:enumeration value="Thai (Thailand)"/>
              <xsd:enumeration value="Turkish (Turkey)"/>
              <xsd:enumeration value="Ukrainian (Ukraine)"/>
              <xsd:enumeration value="Urdu (Islamic Republic of Pakistan)"/>
              <xsd:enumeration value="Vietnamese (Vietnam)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2ad74-3a4c-48d4-932c-0c0ef1d18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tteplanDocumentType" ma:index="11" nillable="true" ma:displayName="Type of information" ma:format="Dropdown" ma:internalName="EtteplanDocumentType">
      <xsd:simpleType>
        <xsd:restriction base="dms:Choice">
          <xsd:enumeration value="Policy"/>
          <xsd:enumeration value="Procedure"/>
          <xsd:enumeration value="Guideline"/>
          <xsd:enumeration value="Instruction"/>
          <xsd:enumeration value="Template"/>
          <xsd:enumeration value="Checklist"/>
          <xsd:enumeration value="Information"/>
          <xsd:enumeration value="Training material"/>
          <xsd:enumeration value="Process map"/>
        </xsd:restriction>
      </xsd:simpleType>
    </xsd:element>
    <xsd:element name="EtteplanTarget" ma:index="12" nillable="true" ma:displayName="Targeting" ma:default="All Etteplan" ma:internalName="EtteplanTarge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 Etteplan"/>
                    <xsd:enumeration value="Finland"/>
                    <xsd:enumeration value="Sweden"/>
                    <xsd:enumeration value="Netherlands"/>
                    <xsd:enumeration value="China"/>
                    <xsd:enumeration value="United States"/>
                    <xsd:enumeration value="Germany"/>
                    <xsd:enumeration value="Poland"/>
                  </xsd:restriction>
                </xsd:simpleType>
              </xsd:element>
            </xsd:sequence>
          </xsd:extension>
        </xsd:complexContent>
      </xsd:complexType>
    </xsd:element>
    <xsd:element name="ha1c27213c1a439b8df1d4e62b3a99d1" ma:index="13" nillable="true" ma:taxonomy="true" ma:internalName="ha1c27213c1a439b8df1d4e62b3a99d1" ma:taxonomyFieldName="EtteplanKeywords" ma:displayName="Process step" ma:readOnly="false" ma:default="" ma:fieldId="{1a1c2721-3c1a-439b-8df1-d4e62b3a99d1}" ma:taxonomyMulti="true" ma:sspId="66c5a073-829b-4296-a27d-6ec60030eea2" ma:termSetId="717affdd-d28b-41f3-ab33-e950e2727ef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6b006371-f0c5-4c04-8562-af8e5062bc17}" ma:internalName="TaxCatchAll" ma:showField="CatchAllData" ma:web="1c22ad74-3a4c-48d4-932c-0c0ef1d18a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6b006371-f0c5-4c04-8562-af8e5062bc17}" ma:internalName="TaxCatchAllLabel" ma:readOnly="true" ma:showField="CatchAllDataLabel" ma:web="1c22ad74-3a4c-48d4-932c-0c0ef1d18a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97a9edcd114c21bf177c4d2803611b" ma:index="17" nillable="true" ma:taxonomy="true" ma:internalName="p197a9edcd114c21bf177c4d2803611b" ma:taxonomyFieldName="EtteplanApplication" ma:displayName="Heading" ma:readOnly="false" ma:default="" ma:fieldId="{9197a9ed-cd11-4c21-bf17-7c4d2803611b}" ma:sspId="66c5a073-829b-4296-a27d-6ec60030eea2" ma:termSetId="a8db256d-a496-4143-96d2-fa2d2b380d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c40240900fa466c85193938caaeb2af" ma:index="19" nillable="true" ma:taxonomy="true" ma:internalName="fc40240900fa466c85193938caaeb2af" ma:taxonomyFieldName="EtteplanRelatedTo" ma:displayName="Related To" ma:default="" ma:fieldId="{fc402409-00fa-466c-8519-3938caaeb2af}" ma:taxonomyMulti="true" ma:sspId="66c5a073-829b-4296-a27d-6ec60030eea2" ma:termSetId="a8db256d-a496-4143-96d2-fa2d2b380d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tteplanApprover" ma:index="21" nillable="true" ma:displayName="Owner" ma:list="UserInfo" ma:SharePointGroup="0" ma:internalName="Etteplan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2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aadaf-9309-46da-a91d-183319130ef1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24" nillable="true" ma:displayName="Sharing Hint Hash" ma:internalName="SharingHintHash" ma:readOnly="true">
      <xsd:simpleType>
        <xsd:restriction base="dms:Text"/>
      </xsd:simple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22ad74-3a4c-48d4-932c-0c0ef1d18a95"/>
    <EtteplanApprover xmlns="1c22ad74-3a4c-48d4-932c-0c0ef1d18a95">
      <UserInfo>
        <DisplayName/>
        <AccountId xsi:nil="true"/>
        <AccountType/>
      </UserInfo>
    </EtteplanApprover>
    <Language xmlns="http://schemas.microsoft.com/sharepoint/v3">English</Language>
    <ha1c27213c1a439b8df1d4e62b3a99d1 xmlns="1c22ad74-3a4c-48d4-932c-0c0ef1d18a95">
      <Terms xmlns="http://schemas.microsoft.com/office/infopath/2007/PartnerControls"/>
    </ha1c27213c1a439b8df1d4e62b3a99d1>
    <EtteplanTarget xmlns="1c22ad74-3a4c-48d4-932c-0c0ef1d18a95">
      <Value>All Etteplan</Value>
      <ns2:Value xmlns:ns2="1c22ad74-3a4c-48d4-932c-0c0ef1d18a95">Poland</ns2:Value>
    </EtteplanTarget>
    <EtteplanDocumentType xmlns="1c22ad74-3a4c-48d4-932c-0c0ef1d18a95">Training material</EtteplanDocumentType>
    <p197a9edcd114c21bf177c4d2803611b xmlns="1c22ad74-3a4c-48d4-932c-0c0ef1d18a95">
      <Terms xmlns="http://schemas.microsoft.com/office/infopath/2007/PartnerControls"/>
    </p197a9edcd114c21bf177c4d2803611b>
    <fc40240900fa466c85193938caaeb2af xmlns="1c22ad74-3a4c-48d4-932c-0c0ef1d18a95">
      <Terms xmlns="http://schemas.microsoft.com/office/infopath/2007/PartnerControls"/>
    </fc40240900fa466c85193938caaeb2af>
    <_dlc_DocId xmlns="1c22ad74-3a4c-48d4-932c-0c0ef1d18a95">ED5P7VUJ3F6X-497-72</_dlc_DocId>
    <_dlc_DocIdUrl xmlns="1c22ad74-3a4c-48d4-932c-0c0ef1d18a95">
      <Url>https://etteplan.sharepoint.com/howwework/communications/_layouts/15/DocIdRedir.aspx?ID=ED5P7VUJ3F6X-497-72</Url>
      <Description>ED5P7VUJ3F6X-497-72</Description>
    </_dlc_DocIdUrl>
    <SharedWithUsers xmlns="a30aadaf-9309-46da-a91d-183319130ef1">
      <UserInfo>
        <DisplayName>Holm Per</DisplayName>
        <AccountId>536</AccountId>
        <AccountType/>
      </UserInfo>
      <UserInfo>
        <DisplayName>Raunio Lauri</DisplayName>
        <AccountId>336</AccountId>
        <AccountType/>
      </UserInfo>
      <UserInfo>
        <DisplayName>Saari Riku</DisplayName>
        <AccountId>338</AccountId>
        <AccountType/>
      </UserInfo>
      <UserInfo>
        <DisplayName>Sundberg Marina</DisplayName>
        <AccountId>513</AccountId>
        <AccountType/>
      </UserInfo>
      <UserInfo>
        <DisplayName>Ripatti Jere</DisplayName>
        <AccountId>2195</AccountId>
        <AccountType/>
      </UserInfo>
      <UserInfo>
        <DisplayName>Tomperi Harri</DisplayName>
        <AccountId>793</AccountId>
        <AccountType/>
      </UserInfo>
      <UserInfo>
        <DisplayName>Nylund Mikko</DisplayName>
        <AccountId>1151</AccountId>
        <AccountType/>
      </UserInfo>
      <UserInfo>
        <DisplayName>Pirttimäki Jyri</DisplayName>
        <AccountId>268</AccountId>
        <AccountType/>
      </UserInfo>
      <UserInfo>
        <DisplayName>Haapala Jouni</DisplayName>
        <AccountId>1353</AccountId>
        <AccountType/>
      </UserInfo>
      <UserInfo>
        <DisplayName>Partanen Tatjana</DisplayName>
        <AccountId>809</AccountId>
        <AccountType/>
      </UserInfo>
      <UserInfo>
        <DisplayName>Arts Alexandra</DisplayName>
        <AccountId>80</AccountId>
        <AccountType/>
      </UserInfo>
      <UserInfo>
        <DisplayName>Chen Jesse</DisplayName>
        <AccountId>578</AccountId>
        <AccountType/>
      </UserInfo>
      <UserInfo>
        <DisplayName>Gerrits Rein</DisplayName>
        <AccountId>1379</AccountId>
        <AccountType/>
      </UserInfo>
      <UserInfo>
        <DisplayName>Kopra Anastassia</DisplayName>
        <AccountId>2291</AccountId>
        <AccountType/>
      </UserInfo>
      <UserInfo>
        <DisplayName>Smeets Ruud</DisplayName>
        <AccountId>2523</AccountId>
        <AccountType/>
      </UserInfo>
      <UserInfo>
        <DisplayName>Beijer Nancy</DisplayName>
        <AccountId>1922</AccountId>
        <AccountType/>
      </UserInfo>
      <UserInfo>
        <DisplayName>Jacobse Hans</DisplayName>
        <AccountId>782</AccountId>
        <AccountType/>
      </UserInfo>
      <UserInfo>
        <DisplayName>Kainulainen Kati</DisplayName>
        <AccountId>1588</AccountId>
        <AccountType/>
      </UserInfo>
      <UserInfo>
        <DisplayName>Xu Catherine</DisplayName>
        <AccountId>399</AccountId>
        <AccountType/>
      </UserInfo>
      <UserInfo>
        <DisplayName>Woestenberg Peter</DisplayName>
        <AccountId>1860</AccountId>
        <AccountType/>
      </UserInfo>
      <UserInfo>
        <DisplayName>Bruno Matthew</DisplayName>
        <AccountId>2649</AccountId>
        <AccountType/>
      </UserInfo>
      <UserInfo>
        <DisplayName>Ogden Mark</DisplayName>
        <AccountId>2601</AccountId>
        <AccountType/>
      </UserInfo>
      <UserInfo>
        <DisplayName>Sijmons Eugène</DisplayName>
        <AccountId>762</AccountId>
        <AccountType/>
      </UserInfo>
      <UserInfo>
        <DisplayName>Blomgren Rose-Marie</DisplayName>
        <AccountId>693</AccountId>
        <AccountType/>
      </UserInfo>
      <UserInfo>
        <DisplayName>Haglund Maria</DisplayName>
        <AccountId>1611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AFE9F53-05D7-480F-A30E-C7B64FE5D4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0E359F-0D77-47B1-9C4D-F9B65E6CBCCF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7CA9DBC8-5C70-416F-AB10-2D9741128BA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F589AD3-9096-4708-916D-FD02BAC2FE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22ad74-3a4c-48d4-932c-0c0ef1d18a95"/>
    <ds:schemaRef ds:uri="a30aadaf-9309-46da-a91d-183319130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A4A54550-E50D-476D-806D-6FC48C8B56FF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schemas.microsoft.com/sharepoint/v3"/>
    <ds:schemaRef ds:uri="a30aadaf-9309-46da-a91d-183319130ef1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c22ad74-3a4c-48d4-932c-0c0ef1d18a9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Etteplan_PPT_template_2016</Template>
  <TotalTime>0</TotalTime>
  <Words>4965</Words>
  <Application>Microsoft Office PowerPoint</Application>
  <PresentationFormat>On-screen Show (4:3)</PresentationFormat>
  <Paragraphs>466</Paragraphs>
  <Slides>34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Etteplan_PPT_template_2016</vt:lpstr>
      <vt:lpstr>Custom Design</vt:lpstr>
      <vt:lpstr>1_Custom Design</vt:lpstr>
      <vt:lpstr>2_Custom Design</vt:lpstr>
      <vt:lpstr>PowerPoint Presentation</vt:lpstr>
      <vt:lpstr>Securing Applications from Unlicensed Usage  or  How to instill virtue and uphold chastity of our beloved intellectual property...</vt:lpstr>
      <vt:lpstr>License Agreement Issue</vt:lpstr>
      <vt:lpstr>Assumtions</vt:lpstr>
      <vt:lpstr>Machine Identification</vt:lpstr>
      <vt:lpstr>Machine Identification - MAC</vt:lpstr>
      <vt:lpstr>Machine Identification - MAC</vt:lpstr>
      <vt:lpstr>PowerPoint Presentation</vt:lpstr>
      <vt:lpstr>PowerPoint Presentation</vt:lpstr>
      <vt:lpstr>Machine Identification – Machine GUID</vt:lpstr>
      <vt:lpstr>Machine Identification – CSP UUID</vt:lpstr>
      <vt:lpstr>Machine Identification – CSP UUID</vt:lpstr>
      <vt:lpstr>Machine Identification – SMBIOS IDs</vt:lpstr>
      <vt:lpstr>Machine Identification – HDD SN</vt:lpstr>
      <vt:lpstr>Machine Identification – cRIO</vt:lpstr>
      <vt:lpstr>Machine Identification – NI Lic. Manager</vt:lpstr>
      <vt:lpstr>Machine Identification - Summary</vt:lpstr>
      <vt:lpstr>System Identification</vt:lpstr>
      <vt:lpstr>System Identification</vt:lpstr>
      <vt:lpstr>System ID encryption</vt:lpstr>
      <vt:lpstr>System ID validation</vt:lpstr>
      <vt:lpstr>System ID encryption</vt:lpstr>
      <vt:lpstr>System ID encryption</vt:lpstr>
      <vt:lpstr>System ID validation</vt:lpstr>
      <vt:lpstr>Licence Check Example</vt:lpstr>
      <vt:lpstr>Licence Key Generator Example</vt:lpstr>
      <vt:lpstr>Licence Key Activator Example</vt:lpstr>
      <vt:lpstr>Summary</vt:lpstr>
      <vt:lpstr>Resources I</vt:lpstr>
      <vt:lpstr>Resources II</vt:lpstr>
      <vt:lpstr>Resources III</vt:lpstr>
      <vt:lpstr>Graphics</vt:lpstr>
      <vt:lpstr>PowerPoint Presentation</vt:lpstr>
      <vt:lpstr>How to generate UUID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– Zabezpieczanie aplikacji przed nielicencjonowanym użytkowaniem</dc:title>
  <dc:creator/>
  <cp:keywords>class='Open'</cp:keywords>
  <cp:lastModifiedBy/>
  <cp:revision>1</cp:revision>
  <dcterms:created xsi:type="dcterms:W3CDTF">2017-04-09T16:20:06Z</dcterms:created>
  <dcterms:modified xsi:type="dcterms:W3CDTF">2019-10-06T11:39:55Z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0x01010092E53E50DBBC3C40AEFACA5352F7FB3E0040E101922ED5E14EBF74B4A24D5B92A9</vt:lpwstr>
  </property>
  <property fmtid="{D5CDD505-2E9C-101B-9397-08002B2CF9AE}" pid="3" name="_dlc_DocIdItemGuid">
    <vt:lpwstr>1f03c6a4-5556-4332-80a8-fb0db1e34aec</vt:lpwstr>
  </property>
  <property fmtid="{D5CDD505-2E9C-101B-9397-08002B2CF9AE}" pid="4" name="EtteplanRelatedTo">
    <vt:lpwstr/>
  </property>
  <property fmtid="{D5CDD505-2E9C-101B-9397-08002B2CF9AE}" pid="5" name="EtteplanApplication">
    <vt:lpwstr/>
  </property>
  <property fmtid="{D5CDD505-2E9C-101B-9397-08002B2CF9AE}" pid="6" name="EtteplanKeywords">
    <vt:lpwstr/>
  </property>
</Properties>
</file>